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3" r:id="rId1"/>
  </p:sldMasterIdLst>
  <p:sldIdLst>
    <p:sldId id="256" r:id="rId2"/>
    <p:sldId id="257" r:id="rId3"/>
    <p:sldId id="262" r:id="rId4"/>
    <p:sldId id="263" r:id="rId5"/>
    <p:sldId id="273" r:id="rId6"/>
    <p:sldId id="260" r:id="rId7"/>
    <p:sldId id="261" r:id="rId8"/>
    <p:sldId id="274" r:id="rId9"/>
    <p:sldId id="276" r:id="rId10"/>
    <p:sldId id="264" r:id="rId11"/>
    <p:sldId id="272"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snapToObjects="1">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Title/Subtitle and Full Width">
    <p:spTree>
      <p:nvGrpSpPr>
        <p:cNvPr id="1" name=""/>
        <p:cNvGrpSpPr/>
        <p:nvPr/>
      </p:nvGrpSpPr>
      <p:grpSpPr>
        <a:xfrm>
          <a:off x="0" y="0"/>
          <a:ext cx="0" cy="0"/>
          <a:chOff x="0" y="0"/>
          <a:chExt cx="0" cy="0"/>
        </a:xfrm>
      </p:grpSpPr>
      <p:pic>
        <p:nvPicPr>
          <p:cNvPr id="9" name="Picture 8" descr="Untitled-1.png"/>
          <p:cNvPicPr>
            <a:picLocks noChangeAspect="1"/>
          </p:cNvPicPr>
          <p:nvPr userDrawn="1"/>
        </p:nvPicPr>
        <p:blipFill>
          <a:blip r:embed="rId2" cstate="print"/>
          <a:srcRect l="948"/>
          <a:stretch>
            <a:fillRect/>
          </a:stretch>
        </p:blipFill>
        <p:spPr>
          <a:xfrm>
            <a:off x="0" y="6037792"/>
            <a:ext cx="9144000" cy="820208"/>
          </a:xfrm>
          <a:prstGeom prst="rect">
            <a:avLst/>
          </a:prstGeom>
        </p:spPr>
      </p:pic>
      <p:sp>
        <p:nvSpPr>
          <p:cNvPr id="3" name="Content Placeholder 2"/>
          <p:cNvSpPr>
            <a:spLocks noGrp="1"/>
          </p:cNvSpPr>
          <p:nvPr>
            <p:ph idx="1"/>
          </p:nvPr>
        </p:nvSpPr>
        <p:spPr>
          <a:xfrm>
            <a:off x="356136" y="1375200"/>
            <a:ext cx="8402664" cy="4525200"/>
          </a:xfrm>
        </p:spPr>
        <p:txBody>
          <a:bodyPr/>
          <a:lstStyle>
            <a:lvl1pPr>
              <a:lnSpc>
                <a:spcPct val="105000"/>
              </a:lnSpc>
              <a:spcBef>
                <a:spcPts val="1000"/>
              </a:spcBef>
              <a:defRPr/>
            </a:lvl1pPr>
            <a:lvl2pPr>
              <a:lnSpc>
                <a:spcPct val="105000"/>
              </a:lnSpc>
              <a:spcBef>
                <a:spcPts val="500"/>
              </a:spcBef>
              <a:defRPr/>
            </a:lvl2pPr>
            <a:lvl3pPr>
              <a:lnSpc>
                <a:spcPct val="105000"/>
              </a:lnSpc>
              <a:spcBef>
                <a:spcPts val="500"/>
              </a:spcBef>
              <a:defRPr/>
            </a:lvl3pPr>
            <a:lvl4pPr>
              <a:lnSpc>
                <a:spcPct val="105000"/>
              </a:lnSpc>
              <a:spcBef>
                <a:spcPts val="500"/>
              </a:spcBef>
              <a:defRPr/>
            </a:lvl4pPr>
            <a:lvl5pPr>
              <a:lnSpc>
                <a:spcPct val="105000"/>
              </a:lnSpc>
              <a:spcBef>
                <a:spcPts val="500"/>
              </a:spcBef>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ext Placeholder 6"/>
          <p:cNvSpPr>
            <a:spLocks noGrp="1"/>
          </p:cNvSpPr>
          <p:nvPr>
            <p:ph type="body" sz="quarter" idx="13" hasCustomPrompt="1"/>
          </p:nvPr>
        </p:nvSpPr>
        <p:spPr>
          <a:xfrm>
            <a:off x="356400" y="269507"/>
            <a:ext cx="8402400" cy="904093"/>
          </a:xfrm>
        </p:spPr>
        <p:txBody>
          <a:bodyPr/>
          <a:lstStyle>
            <a:lvl1pPr>
              <a:lnSpc>
                <a:spcPct val="95000"/>
              </a:lnSpc>
              <a:spcBef>
                <a:spcPts val="0"/>
              </a:spcBef>
              <a:defRPr sz="2800" b="1">
                <a:solidFill>
                  <a:schemeClr val="accent1"/>
                </a:solidFill>
              </a:defRPr>
            </a:lvl1pPr>
            <a:lvl2pPr marL="0" indent="0">
              <a:lnSpc>
                <a:spcPct val="95000"/>
              </a:lnSpc>
              <a:spcBef>
                <a:spcPts val="0"/>
              </a:spcBef>
              <a:buFontTx/>
              <a:buNone/>
              <a:defRPr sz="2800">
                <a:solidFill>
                  <a:schemeClr val="accent5"/>
                </a:solidFill>
                <a:latin typeface="+mn-lt"/>
              </a:defRPr>
            </a:lvl2pPr>
          </a:lstStyle>
          <a:p>
            <a:pPr lvl="0"/>
            <a:r>
              <a:rPr lang="en-US" dirty="0" smtClean="0"/>
              <a:t>Click to edit Master title styles</a:t>
            </a:r>
          </a:p>
          <a:p>
            <a:pPr lvl="1"/>
            <a:r>
              <a:rPr lang="en-US" dirty="0" smtClean="0"/>
              <a:t>Second level</a:t>
            </a:r>
          </a:p>
        </p:txBody>
      </p:sp>
      <p:sp>
        <p:nvSpPr>
          <p:cNvPr id="10" name="TextBox 9"/>
          <p:cNvSpPr txBox="1"/>
          <p:nvPr userDrawn="1"/>
        </p:nvSpPr>
        <p:spPr>
          <a:xfrm>
            <a:off x="6843562" y="6444000"/>
            <a:ext cx="1915426" cy="288000"/>
          </a:xfrm>
          <a:prstGeom prst="rect">
            <a:avLst/>
          </a:prstGeom>
          <a:noFill/>
        </p:spPr>
        <p:txBody>
          <a:bodyPr wrap="square" lIns="0" tIns="0" rIns="0" bIns="0" rtlCol="0">
            <a:noAutofit/>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GB" sz="800" dirty="0" smtClean="0">
                <a:solidFill>
                  <a:schemeClr val="bg1"/>
                </a:solidFill>
              </a:rPr>
              <a:t>Plan International </a:t>
            </a:r>
            <a:r>
              <a:rPr lang="en-GB" sz="800" kern="1200" dirty="0" smtClean="0">
                <a:solidFill>
                  <a:schemeClr val="bg1"/>
                </a:solidFill>
                <a:effectLst/>
                <a:latin typeface="+mn-lt"/>
                <a:ea typeface="+mn-ea"/>
                <a:cs typeface="+mn-cs"/>
              </a:rPr>
              <a:t>©</a:t>
            </a:r>
          </a:p>
        </p:txBody>
      </p:sp>
      <p:cxnSp>
        <p:nvCxnSpPr>
          <p:cNvPr id="11" name="Straight Connector 10"/>
          <p:cNvCxnSpPr/>
          <p:nvPr userDrawn="1"/>
        </p:nvCxnSpPr>
        <p:spPr>
          <a:xfrm>
            <a:off x="355600" y="6382800"/>
            <a:ext cx="8423275" cy="0"/>
          </a:xfrm>
          <a:prstGeom prst="line">
            <a:avLst/>
          </a:prstGeom>
          <a:ln w="9525">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Slide Number Placeholder 5"/>
          <p:cNvSpPr>
            <a:spLocks noGrp="1"/>
          </p:cNvSpPr>
          <p:nvPr>
            <p:ph type="sldNum" sz="quarter" idx="4"/>
          </p:nvPr>
        </p:nvSpPr>
        <p:spPr>
          <a:xfrm>
            <a:off x="352425" y="6444000"/>
            <a:ext cx="630000" cy="288000"/>
          </a:xfrm>
          <a:prstGeom prst="rect">
            <a:avLst/>
          </a:prstGeom>
        </p:spPr>
        <p:txBody>
          <a:bodyPr vert="horz" lIns="0" tIns="0" rIns="0" bIns="0" rtlCol="0" anchor="t" anchorCtr="0"/>
          <a:lstStyle>
            <a:lvl1pPr algn="l">
              <a:defRPr sz="1000">
                <a:solidFill>
                  <a:schemeClr val="bg1"/>
                </a:solidFill>
              </a:defRPr>
            </a:lvl1pPr>
          </a:lstStyle>
          <a:p>
            <a:fld id="{CB2ABBFD-A820-4820-BB68-F332EB00880D}" type="slidenum">
              <a:rPr lang="en-GB" smtClean="0"/>
              <a:pPr/>
              <a:t>‹#›</a:t>
            </a:fld>
            <a:endParaRPr lang="en-GB" dirty="0"/>
          </a:p>
        </p:txBody>
      </p:sp>
    </p:spTree>
    <p:extLst>
      <p:ext uri="{BB962C8B-B14F-4D97-AF65-F5344CB8AC3E}">
        <p14:creationId xmlns="" xmlns:p14="http://schemas.microsoft.com/office/powerpoint/2010/main" val="10886935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F72B32-D380-1143-8A1A-E0E07317E3A2}" type="datetimeFigureOut">
              <a:rPr lang="en-US" smtClean="0"/>
              <a:pPr/>
              <a:t>07/03/2017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BFE05CE-1AA2-084B-A817-1EB957DBC47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F72B32-D380-1143-8A1A-E0E07317E3A2}" type="datetimeFigureOut">
              <a:rPr lang="en-US" smtClean="0"/>
              <a:pPr/>
              <a:t>07/03/2017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BFE05CE-1AA2-084B-A817-1EB957DBC47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799" y="393896"/>
            <a:ext cx="8134643" cy="5384052"/>
          </a:xfrm>
        </p:spPr>
        <p:txBody>
          <a:bodyPr>
            <a:normAutofit/>
          </a:bodyPr>
          <a:lstStyle/>
          <a:p>
            <a:pPr algn="ctr"/>
            <a:r>
              <a:rPr lang="en-US" sz="4800" b="1" dirty="0" smtClean="0">
                <a:solidFill>
                  <a:srgbClr val="002060"/>
                </a:solidFill>
                <a:latin typeface="Times New Roman" pitchFamily="18" charset="0"/>
                <a:cs typeface="Times New Roman" pitchFamily="18" charset="0"/>
              </a:rPr>
              <a:t>NÂNG CAO </a:t>
            </a:r>
            <a:r>
              <a:rPr lang="en-US" sz="4800" b="1" dirty="0" err="1" smtClean="0">
                <a:solidFill>
                  <a:srgbClr val="002060"/>
                </a:solidFill>
                <a:latin typeface="Times New Roman" pitchFamily="18" charset="0"/>
                <a:cs typeface="Times New Roman" pitchFamily="18" charset="0"/>
              </a:rPr>
              <a:t>NĂNG</a:t>
            </a:r>
            <a:r>
              <a:rPr lang="en-US" sz="4800" b="1" dirty="0" smtClean="0">
                <a:solidFill>
                  <a:srgbClr val="002060"/>
                </a:solidFill>
                <a:latin typeface="Times New Roman" pitchFamily="18" charset="0"/>
                <a:cs typeface="Times New Roman" pitchFamily="18" charset="0"/>
              </a:rPr>
              <a:t> LỰC </a:t>
            </a:r>
            <a:br>
              <a:rPr lang="en-US" sz="4800" b="1" dirty="0" smtClean="0">
                <a:solidFill>
                  <a:srgbClr val="002060"/>
                </a:solidFill>
                <a:latin typeface="Times New Roman" pitchFamily="18" charset="0"/>
                <a:cs typeface="Times New Roman" pitchFamily="18" charset="0"/>
              </a:rPr>
            </a:br>
            <a:r>
              <a:rPr lang="en-US" sz="4800" b="1" dirty="0" smtClean="0">
                <a:solidFill>
                  <a:srgbClr val="002060"/>
                </a:solidFill>
                <a:latin typeface="Times New Roman" pitchFamily="18" charset="0"/>
                <a:cs typeface="Times New Roman" pitchFamily="18" charset="0"/>
              </a:rPr>
              <a:t>RA ĐỀ KIỂM TRA </a:t>
            </a:r>
            <a:r>
              <a:rPr lang="en-US" sz="4800" b="1" dirty="0" err="1" smtClean="0">
                <a:solidFill>
                  <a:srgbClr val="002060"/>
                </a:solidFill>
                <a:latin typeface="Times New Roman" pitchFamily="18" charset="0"/>
                <a:cs typeface="Times New Roman" pitchFamily="18" charset="0"/>
              </a:rPr>
              <a:t>ĐỊNH</a:t>
            </a:r>
            <a:r>
              <a:rPr lang="en-US" sz="4800" b="1" dirty="0" smtClean="0">
                <a:solidFill>
                  <a:srgbClr val="002060"/>
                </a:solidFill>
                <a:latin typeface="Times New Roman" pitchFamily="18" charset="0"/>
                <a:cs typeface="Times New Roman" pitchFamily="18" charset="0"/>
              </a:rPr>
              <a:t> </a:t>
            </a:r>
            <a:r>
              <a:rPr lang="en-US" sz="4800" b="1" dirty="0" err="1" smtClean="0">
                <a:solidFill>
                  <a:srgbClr val="002060"/>
                </a:solidFill>
                <a:latin typeface="Times New Roman" pitchFamily="18" charset="0"/>
                <a:cs typeface="Times New Roman" pitchFamily="18" charset="0"/>
              </a:rPr>
              <a:t>KÌ</a:t>
            </a:r>
            <a:r>
              <a:rPr lang="en-US" sz="4800" b="1" smtClean="0">
                <a:solidFill>
                  <a:srgbClr val="002060"/>
                </a:solidFill>
                <a:latin typeface="Times New Roman" pitchFamily="18" charset="0"/>
                <a:cs typeface="Times New Roman" pitchFamily="18" charset="0"/>
              </a:rPr>
              <a:t/>
            </a:r>
            <a:br>
              <a:rPr lang="en-US" sz="4800" b="1" smtClean="0">
                <a:solidFill>
                  <a:srgbClr val="002060"/>
                </a:solidFill>
                <a:latin typeface="Times New Roman" pitchFamily="18" charset="0"/>
                <a:cs typeface="Times New Roman" pitchFamily="18" charset="0"/>
              </a:rPr>
            </a:br>
            <a:r>
              <a:rPr lang="en-US" sz="4800" b="1" smtClean="0">
                <a:solidFill>
                  <a:srgbClr val="002060"/>
                </a:solidFill>
                <a:latin typeface="Times New Roman" pitchFamily="18" charset="0"/>
                <a:cs typeface="Times New Roman" pitchFamily="18" charset="0"/>
              </a:rPr>
              <a:t/>
            </a:r>
            <a:br>
              <a:rPr lang="en-US" sz="4800" b="1" smtClean="0">
                <a:solidFill>
                  <a:srgbClr val="002060"/>
                </a:solidFill>
                <a:latin typeface="Times New Roman" pitchFamily="18" charset="0"/>
                <a:cs typeface="Times New Roman" pitchFamily="18" charset="0"/>
              </a:rPr>
            </a:br>
            <a:r>
              <a:rPr lang="en-US" sz="4800" b="1" smtClean="0">
                <a:solidFill>
                  <a:srgbClr val="FF0000"/>
                </a:solidFill>
                <a:latin typeface="Times New Roman" pitchFamily="18" charset="0"/>
                <a:cs typeface="Times New Roman" pitchFamily="18" charset="0"/>
              </a:rPr>
              <a:t> </a:t>
            </a:r>
            <a:br>
              <a:rPr lang="en-US" sz="4800" b="1" smtClean="0">
                <a:solidFill>
                  <a:srgbClr val="FF0000"/>
                </a:solidFill>
                <a:latin typeface="Times New Roman" pitchFamily="18" charset="0"/>
                <a:cs typeface="Times New Roman" pitchFamily="18" charset="0"/>
              </a:rPr>
            </a:br>
            <a:r>
              <a:rPr lang="en-US" sz="4800" b="1" smtClean="0">
                <a:solidFill>
                  <a:srgbClr val="FF0000"/>
                </a:solidFill>
                <a:latin typeface="Times New Roman" pitchFamily="18" charset="0"/>
                <a:cs typeface="Times New Roman" pitchFamily="18" charset="0"/>
              </a:rPr>
              <a:t>MÔN KHOA HỌC,</a:t>
            </a:r>
            <a:br>
              <a:rPr lang="en-US" sz="4800" b="1" smtClean="0">
                <a:solidFill>
                  <a:srgbClr val="FF0000"/>
                </a:solidFill>
                <a:latin typeface="Times New Roman" pitchFamily="18" charset="0"/>
                <a:cs typeface="Times New Roman" pitchFamily="18" charset="0"/>
              </a:rPr>
            </a:br>
            <a:r>
              <a:rPr lang="en-US" sz="4800" b="1" smtClean="0">
                <a:solidFill>
                  <a:srgbClr val="FF0000"/>
                </a:solidFill>
                <a:latin typeface="Times New Roman" pitchFamily="18" charset="0"/>
                <a:cs typeface="Times New Roman" pitchFamily="18" charset="0"/>
              </a:rPr>
              <a:t> LỊCH </a:t>
            </a:r>
            <a:r>
              <a:rPr lang="en-US" sz="4800" b="1" err="1" smtClean="0">
                <a:solidFill>
                  <a:srgbClr val="FF0000"/>
                </a:solidFill>
                <a:latin typeface="Times New Roman" pitchFamily="18" charset="0"/>
                <a:cs typeface="Times New Roman" pitchFamily="18" charset="0"/>
              </a:rPr>
              <a:t>SỬ</a:t>
            </a:r>
            <a:r>
              <a:rPr lang="en-US" sz="4800" b="1" smtClean="0">
                <a:solidFill>
                  <a:srgbClr val="FF0000"/>
                </a:solidFill>
                <a:latin typeface="Times New Roman" pitchFamily="18" charset="0"/>
                <a:cs typeface="Times New Roman" pitchFamily="18" charset="0"/>
              </a:rPr>
              <a:t> VÀ ĐỊA </a:t>
            </a:r>
            <a:r>
              <a:rPr lang="en-US" sz="4800" b="1" dirty="0" err="1" smtClean="0">
                <a:solidFill>
                  <a:srgbClr val="FF0000"/>
                </a:solidFill>
                <a:latin typeface="Times New Roman" pitchFamily="18" charset="0"/>
                <a:cs typeface="Times New Roman" pitchFamily="18" charset="0"/>
              </a:rPr>
              <a:t>LÍ</a:t>
            </a:r>
            <a:r>
              <a:rPr lang="en-US" sz="4800" b="1" smtClean="0">
                <a:solidFill>
                  <a:srgbClr val="FF0000"/>
                </a:solidFill>
                <a:latin typeface="Times New Roman" pitchFamily="18" charset="0"/>
                <a:cs typeface="Times New Roman" pitchFamily="18" charset="0"/>
              </a:rPr>
              <a:t/>
            </a:r>
            <a:br>
              <a:rPr lang="en-US" sz="4800" b="1" smtClean="0">
                <a:solidFill>
                  <a:srgbClr val="FF0000"/>
                </a:solidFill>
                <a:latin typeface="Times New Roman" pitchFamily="18" charset="0"/>
                <a:cs typeface="Times New Roman" pitchFamily="18" charset="0"/>
              </a:rPr>
            </a:br>
            <a:endParaRPr lang="en-US" sz="4800" b="1" dirty="0">
              <a:solidFill>
                <a:srgbClr val="FF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306121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Text Placeholder 2"/>
          <p:cNvSpPr>
            <a:spLocks noGrp="1"/>
          </p:cNvSpPr>
          <p:nvPr>
            <p:ph type="body" sz="quarter" idx="13"/>
          </p:nvPr>
        </p:nvSpPr>
        <p:spPr/>
        <p:txBody>
          <a:bodyPr/>
          <a:lstStyle/>
          <a:p>
            <a:pPr>
              <a:spcBef>
                <a:spcPct val="0"/>
              </a:spcBef>
            </a:pPr>
            <a:endParaRPr lang="en-US" altLang="en-US" smtClean="0"/>
          </a:p>
        </p:txBody>
      </p:sp>
      <p:sp>
        <p:nvSpPr>
          <p:cNvPr id="109571" name="Slide Number Placeholder 3"/>
          <p:cNvSpPr>
            <a:spLocks noGrp="1"/>
          </p:cNvSpPr>
          <p:nvPr>
            <p:ph type="sldNum" sz="quarter" idx="4"/>
          </p:nvPr>
        </p:nvSpPr>
        <p:spPr>
          <a:noFill/>
        </p:spPr>
        <p:txBody>
          <a:bodyPr/>
          <a:lstStyle>
            <a:lvl1pPr eaLnBrk="0" hangingPunct="0">
              <a:defRPr kumimoji="1" sz="2400">
                <a:solidFill>
                  <a:schemeClr val="tx1"/>
                </a:solidFill>
                <a:latin typeface="Times New Roman" panose="02020603050405020304" pitchFamily="18" charset="0"/>
              </a:defRPr>
            </a:lvl1pPr>
            <a:lvl2pPr marL="742950" indent="-285750" eaLnBrk="0" hangingPunct="0">
              <a:defRPr kumimoji="1" sz="2400">
                <a:solidFill>
                  <a:schemeClr val="tx1"/>
                </a:solidFill>
                <a:latin typeface="Times New Roman" panose="02020603050405020304" pitchFamily="18" charset="0"/>
              </a:defRPr>
            </a:lvl2pPr>
            <a:lvl3pPr marL="1143000" indent="-228600" eaLnBrk="0" hangingPunct="0">
              <a:defRPr kumimoji="1" sz="2400">
                <a:solidFill>
                  <a:schemeClr val="tx1"/>
                </a:solidFill>
                <a:latin typeface="Times New Roman" panose="02020603050405020304" pitchFamily="18" charset="0"/>
              </a:defRPr>
            </a:lvl3pPr>
            <a:lvl4pPr marL="1600200" indent="-228600" eaLnBrk="0" hangingPunct="0">
              <a:defRPr kumimoji="1" sz="2400">
                <a:solidFill>
                  <a:schemeClr val="tx1"/>
                </a:solidFill>
                <a:latin typeface="Times New Roman" panose="02020603050405020304" pitchFamily="18" charset="0"/>
              </a:defRPr>
            </a:lvl4pPr>
            <a:lvl5pPr marL="2057400" indent="-228600" eaLnBrk="0" hangingPunct="0">
              <a:defRPr kumimoji="1"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kumimoji="1"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kumimoji="1"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kumimoji="1"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kumimoji="1" sz="2400">
                <a:solidFill>
                  <a:schemeClr val="tx1"/>
                </a:solidFill>
                <a:latin typeface="Times New Roman" panose="02020603050405020304" pitchFamily="18" charset="0"/>
              </a:defRPr>
            </a:lvl9pPr>
          </a:lstStyle>
          <a:p>
            <a:pPr eaLnBrk="1" hangingPunct="1"/>
            <a:fld id="{744E7F78-C523-4CB4-B0D1-09E6496F1605}" type="slidenum">
              <a:rPr kumimoji="0" lang="en-GB" altLang="en-US" sz="1000">
                <a:solidFill>
                  <a:schemeClr val="bg1"/>
                </a:solidFill>
              </a:rPr>
              <a:pPr eaLnBrk="1" hangingPunct="1"/>
              <a:t>10</a:t>
            </a:fld>
            <a:endParaRPr kumimoji="0" lang="en-GB" altLang="en-US" sz="1000">
              <a:solidFill>
                <a:schemeClr val="bg1"/>
              </a:solidFill>
            </a:endParaRPr>
          </a:p>
        </p:txBody>
      </p:sp>
      <p:pic>
        <p:nvPicPr>
          <p:cNvPr id="109572" name="Picture 4"/>
          <p:cNvPicPr>
            <a:picLocks noChangeAspect="1"/>
          </p:cNvPicPr>
          <p:nvPr/>
        </p:nvPicPr>
        <p:blipFill>
          <a:blip r:embed="rId2">
            <a:extLst>
              <a:ext uri="{28A0092B-C50C-407E-A947-70E740481C1C}">
                <a14:useLocalDpi xmlns=""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 name="Rectangle 1"/>
          <p:cNvSpPr/>
          <p:nvPr/>
        </p:nvSpPr>
        <p:spPr>
          <a:xfrm>
            <a:off x="7942521" y="5475767"/>
            <a:ext cx="1073888" cy="1148317"/>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ounded Rectangle 5"/>
          <p:cNvSpPr/>
          <p:nvPr/>
        </p:nvSpPr>
        <p:spPr>
          <a:xfrm>
            <a:off x="4267201" y="4214191"/>
            <a:ext cx="3286539" cy="1526619"/>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 xmlns:p14="http://schemas.microsoft.com/office/powerpoint/2010/main" val="459006951"/>
      </p:ext>
    </p:extLst>
  </p:cSld>
  <p:clrMapOvr>
    <a:masterClrMapping/>
  </p:clrMapOvr>
  <p:transition>
    <p:randomBar dir="vert"/>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Kết quả hình ảnh cho hinh 8/3"/>
          <p:cNvPicPr>
            <a:picLocks noChangeAspect="1" noChangeArrowheads="1"/>
          </p:cNvPicPr>
          <p:nvPr/>
        </p:nvPicPr>
        <p:blipFill>
          <a:blip r:embed="rId2"/>
          <a:srcRect/>
          <a:stretch>
            <a:fillRect/>
          </a:stretch>
        </p:blipFill>
        <p:spPr bwMode="auto">
          <a:xfrm>
            <a:off x="-2" y="0"/>
            <a:ext cx="9144001" cy="6857999"/>
          </a:xfrm>
          <a:prstGeom prst="rect">
            <a:avLst/>
          </a:prstGeom>
          <a:noFill/>
        </p:spPr>
      </p:pic>
      <p:sp>
        <p:nvSpPr>
          <p:cNvPr id="3" name="Text Placeholder 2"/>
          <p:cNvSpPr>
            <a:spLocks noGrp="1"/>
          </p:cNvSpPr>
          <p:nvPr>
            <p:ph type="body" sz="quarter" idx="13"/>
          </p:nvPr>
        </p:nvSpPr>
        <p:spPr>
          <a:xfrm>
            <a:off x="379572" y="1732839"/>
            <a:ext cx="8402400" cy="1001323"/>
          </a:xfrm>
        </p:spPr>
        <p:txBody>
          <a:bodyPr>
            <a:noAutofit/>
          </a:bodyPr>
          <a:lstStyle/>
          <a:p>
            <a:pPr algn="ctr">
              <a:buNone/>
            </a:pPr>
            <a:r>
              <a:rPr lang="en-US" sz="4400" i="1" smtClean="0">
                <a:solidFill>
                  <a:schemeClr val="tx1"/>
                </a:solidFill>
                <a:latin typeface="Times New Roman" pitchFamily="18" charset="0"/>
                <a:cs typeface="Times New Roman" pitchFamily="18" charset="0"/>
              </a:rPr>
              <a:t>Chúc quý Cô "365 ngày" như </a:t>
            </a:r>
            <a:r>
              <a:rPr lang="en-US" sz="4400" i="1" dirty="0" smtClean="0">
                <a:solidFill>
                  <a:schemeClr val="tx1"/>
                </a:solidFill>
                <a:latin typeface="Times New Roman" pitchFamily="18" charset="0"/>
                <a:cs typeface="Times New Roman" pitchFamily="18" charset="0"/>
              </a:rPr>
              <a:t>ý, </a:t>
            </a:r>
          </a:p>
          <a:p>
            <a:pPr algn="ctr">
              <a:buNone/>
            </a:pPr>
            <a:r>
              <a:rPr lang="en-US" sz="4400" i="1" dirty="0" err="1" smtClean="0">
                <a:solidFill>
                  <a:schemeClr val="tx1"/>
                </a:solidFill>
                <a:latin typeface="Times New Roman" pitchFamily="18" charset="0"/>
                <a:cs typeface="Times New Roman" pitchFamily="18" charset="0"/>
              </a:rPr>
              <a:t>hạnh</a:t>
            </a:r>
            <a:r>
              <a:rPr lang="en-US" sz="4400" i="1" dirty="0" smtClean="0">
                <a:solidFill>
                  <a:schemeClr val="tx1"/>
                </a:solidFill>
                <a:latin typeface="Times New Roman" pitchFamily="18" charset="0"/>
                <a:cs typeface="Times New Roman" pitchFamily="18" charset="0"/>
              </a:rPr>
              <a:t> </a:t>
            </a:r>
            <a:r>
              <a:rPr lang="en-US" sz="4400" i="1" dirty="0" err="1" smtClean="0">
                <a:solidFill>
                  <a:schemeClr val="tx1"/>
                </a:solidFill>
                <a:latin typeface="Times New Roman" pitchFamily="18" charset="0"/>
                <a:cs typeface="Times New Roman" pitchFamily="18" charset="0"/>
              </a:rPr>
              <a:t>phúc</a:t>
            </a:r>
            <a:r>
              <a:rPr lang="en-US" sz="4400" i="1" dirty="0" smtClean="0">
                <a:solidFill>
                  <a:schemeClr val="tx1"/>
                </a:solidFill>
                <a:latin typeface="Times New Roman" pitchFamily="18" charset="0"/>
                <a:cs typeface="Times New Roman" pitchFamily="18" charset="0"/>
              </a:rPr>
              <a:t> </a:t>
            </a:r>
            <a:r>
              <a:rPr lang="en-US" sz="4400" i="1" dirty="0" err="1" smtClean="0">
                <a:solidFill>
                  <a:schemeClr val="tx1"/>
                </a:solidFill>
                <a:latin typeface="Times New Roman" pitchFamily="18" charset="0"/>
                <a:cs typeface="Times New Roman" pitchFamily="18" charset="0"/>
              </a:rPr>
              <a:t>và</a:t>
            </a:r>
            <a:r>
              <a:rPr lang="en-US" sz="4400" i="1" dirty="0" smtClean="0">
                <a:solidFill>
                  <a:schemeClr val="tx1"/>
                </a:solidFill>
                <a:latin typeface="Times New Roman" pitchFamily="18" charset="0"/>
                <a:cs typeface="Times New Roman" pitchFamily="18" charset="0"/>
              </a:rPr>
              <a:t> </a:t>
            </a:r>
            <a:r>
              <a:rPr lang="en-US" sz="4400" i="1" err="1" smtClean="0">
                <a:solidFill>
                  <a:schemeClr val="tx1"/>
                </a:solidFill>
                <a:latin typeface="Times New Roman" pitchFamily="18" charset="0"/>
                <a:cs typeface="Times New Roman" pitchFamily="18" charset="0"/>
              </a:rPr>
              <a:t>thành</a:t>
            </a:r>
            <a:r>
              <a:rPr lang="en-US" sz="4400" i="1" smtClean="0">
                <a:solidFill>
                  <a:schemeClr val="tx1"/>
                </a:solidFill>
                <a:latin typeface="Times New Roman" pitchFamily="18" charset="0"/>
                <a:cs typeface="Times New Roman" pitchFamily="18" charset="0"/>
              </a:rPr>
              <a:t> công !!!!!!</a:t>
            </a:r>
            <a:endParaRPr lang="en-US" sz="4400" i="1" dirty="0">
              <a:solidFill>
                <a:schemeClr val="tx1"/>
              </a:solidFill>
              <a:latin typeface="Times New Roman" pitchFamily="18" charset="0"/>
              <a:cs typeface="Times New Roman" pitchFamily="18" charset="0"/>
            </a:endParaRPr>
          </a:p>
        </p:txBody>
      </p:sp>
      <p:sp>
        <p:nvSpPr>
          <p:cNvPr id="5" name="Text Placeholder 2"/>
          <p:cNvSpPr txBox="1">
            <a:spLocks/>
          </p:cNvSpPr>
          <p:nvPr/>
        </p:nvSpPr>
        <p:spPr>
          <a:xfrm>
            <a:off x="379836" y="3348111"/>
            <a:ext cx="8032644" cy="2576905"/>
          </a:xfrm>
          <a:prstGeom prst="rect">
            <a:avLst/>
          </a:prstGeom>
        </p:spPr>
        <p:txBody>
          <a:bodyPr vert="horz" lIns="91440" tIns="45720" rIns="91440" bIns="45720" rtlCol="0">
            <a:normAutofit/>
          </a:bodyPr>
          <a:lstStyle/>
          <a:p>
            <a:pPr marL="182880" marR="0" lvl="0" indent="-182880" algn="ctr" defTabSz="914400" rtl="0" eaLnBrk="1" fontAlgn="auto" latinLnBrk="0" hangingPunct="1">
              <a:lnSpc>
                <a:spcPct val="95000"/>
              </a:lnSpc>
              <a:spcBef>
                <a:spcPts val="0"/>
              </a:spcBef>
              <a:spcAft>
                <a:spcPts val="0"/>
              </a:spcAft>
              <a:buClr>
                <a:schemeClr val="accent1"/>
              </a:buClr>
              <a:buSzPct val="85000"/>
              <a:buFont typeface="Arial" pitchFamily="34" charset="0"/>
              <a:buNone/>
              <a:tabLst/>
              <a:defRPr/>
            </a:pPr>
            <a:r>
              <a:rPr lang="en-US" sz="4000" b="1" i="1" smtClean="0">
                <a:latin typeface="Times New Roman" pitchFamily="18" charset="0"/>
                <a:cs typeface="Times New Roman" pitchFamily="18" charset="0"/>
              </a:rPr>
              <a:t>C</a:t>
            </a:r>
            <a:r>
              <a:rPr kumimoji="0" lang="en-US" sz="4000" b="1" i="1" u="none" strike="noStrike" kern="1200" cap="none" spc="0" normalizeH="0" baseline="0" noProof="0" smtClean="0">
                <a:ln>
                  <a:noFill/>
                </a:ln>
                <a:effectLst/>
                <a:uLnTx/>
                <a:uFillTx/>
                <a:latin typeface="Times New Roman" pitchFamily="18" charset="0"/>
                <a:cs typeface="Times New Roman" pitchFamily="18" charset="0"/>
              </a:rPr>
              <a:t>húc quý Thầy vui vẻ, </a:t>
            </a:r>
          </a:p>
          <a:p>
            <a:pPr marL="182880" marR="0" lvl="0" indent="-182880" algn="ctr" defTabSz="914400" rtl="0" eaLnBrk="1" fontAlgn="auto" latinLnBrk="0" hangingPunct="1">
              <a:lnSpc>
                <a:spcPct val="95000"/>
              </a:lnSpc>
              <a:spcBef>
                <a:spcPts val="0"/>
              </a:spcBef>
              <a:spcAft>
                <a:spcPts val="0"/>
              </a:spcAft>
              <a:buClr>
                <a:schemeClr val="accent1"/>
              </a:buClr>
              <a:buSzPct val="85000"/>
              <a:buFont typeface="Arial" pitchFamily="34" charset="0"/>
              <a:buNone/>
              <a:tabLst/>
              <a:defRPr/>
            </a:pPr>
            <a:r>
              <a:rPr kumimoji="0" lang="en-US" sz="4000" b="1" i="1" u="none" strike="noStrike" kern="1200" cap="none" spc="0" normalizeH="0" baseline="0" noProof="0" smtClean="0">
                <a:ln>
                  <a:noFill/>
                </a:ln>
                <a:effectLst/>
                <a:uLnTx/>
                <a:uFillTx/>
                <a:latin typeface="Times New Roman" pitchFamily="18" charset="0"/>
                <a:cs typeface="Times New Roman" pitchFamily="18" charset="0"/>
              </a:rPr>
              <a:t>hạnh phúc bên</a:t>
            </a:r>
            <a:r>
              <a:rPr kumimoji="0" lang="en-US" sz="4000" b="1" i="1" u="none" strike="noStrike" kern="1200" cap="none" spc="0" normalizeH="0" noProof="0" smtClean="0">
                <a:ln>
                  <a:noFill/>
                </a:ln>
                <a:effectLst/>
                <a:uLnTx/>
                <a:uFillTx/>
                <a:latin typeface="Times New Roman" pitchFamily="18" charset="0"/>
                <a:cs typeface="Times New Roman" pitchFamily="18" charset="0"/>
              </a:rPr>
              <a:t> những người Phụ nữ mình yêu thương</a:t>
            </a:r>
            <a:r>
              <a:rPr kumimoji="0" lang="en-US" sz="4000" b="1" i="1" u="none" strike="noStrike" kern="1200" cap="none" spc="0" normalizeH="0" baseline="0" noProof="0" smtClean="0">
                <a:ln>
                  <a:noFill/>
                </a:ln>
                <a:effectLst/>
                <a:uLnTx/>
                <a:uFillTx/>
                <a:latin typeface="Times New Roman" pitchFamily="18" charset="0"/>
                <a:cs typeface="Times New Roman" pitchFamily="18" charset="0"/>
              </a:rPr>
              <a:t> !!!!!!</a:t>
            </a:r>
            <a:endParaRPr kumimoji="0" lang="en-US" sz="4000" b="1" i="1" u="none" strike="noStrike" kern="1200" cap="none" spc="0" normalizeH="0" baseline="0" noProof="0" dirty="0">
              <a:ln>
                <a:noFill/>
              </a:ln>
              <a:effectLst/>
              <a:uLnTx/>
              <a:uFillTx/>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6" presetClass="emph" presetSubtype="0" fill="hold" grpId="1" nodeType="withEffect">
                                  <p:stCondLst>
                                    <p:cond delay="0"/>
                                  </p:stCondLst>
                                  <p:iterate type="lt">
                                    <p:tmPct val="10000"/>
                                  </p:iterate>
                                  <p:childTnLst>
                                    <p:animScale>
                                      <p:cBhvr>
                                        <p:cTn id="6" dur="1000" autoRev="1" fill="hold">
                                          <p:stCondLst>
                                            <p:cond delay="0"/>
                                          </p:stCondLst>
                                        </p:cTn>
                                        <p:tgtEl>
                                          <p:spTgt spid="3">
                                            <p:txEl>
                                              <p:pRg st="0" end="0"/>
                                            </p:txEl>
                                          </p:spTgt>
                                        </p:tgtEl>
                                      </p:cBhvr>
                                      <p:to x="80000" y="100000"/>
                                    </p:animScale>
                                    <p:anim by="(#ppt_w*0.10)" calcmode="lin" valueType="num">
                                      <p:cBhvr>
                                        <p:cTn id="7" dur="1000" autoRev="1" fill="hold">
                                          <p:stCondLst>
                                            <p:cond delay="0"/>
                                          </p:stCondLst>
                                        </p:cTn>
                                        <p:tgtEl>
                                          <p:spTgt spid="3">
                                            <p:txEl>
                                              <p:pRg st="0" end="0"/>
                                            </p:txEl>
                                          </p:spTgt>
                                        </p:tgtEl>
                                        <p:attrNameLst>
                                          <p:attrName>ppt_x</p:attrName>
                                        </p:attrNameLst>
                                      </p:cBhvr>
                                    </p:anim>
                                    <p:anim by="(-#ppt_w*0.10)" calcmode="lin" valueType="num">
                                      <p:cBhvr>
                                        <p:cTn id="8" dur="1000" autoRev="1" fill="hold">
                                          <p:stCondLst>
                                            <p:cond delay="0"/>
                                          </p:stCondLst>
                                        </p:cTn>
                                        <p:tgtEl>
                                          <p:spTgt spid="3">
                                            <p:txEl>
                                              <p:pRg st="0" end="0"/>
                                            </p:txEl>
                                          </p:spTgt>
                                        </p:tgtEl>
                                        <p:attrNameLst>
                                          <p:attrName>ppt_y</p:attrName>
                                        </p:attrNameLst>
                                      </p:cBhvr>
                                    </p:anim>
                                    <p:animRot by="-480000">
                                      <p:cBhvr>
                                        <p:cTn id="9" dur="1000" autoRev="1" fill="hold">
                                          <p:stCondLst>
                                            <p:cond delay="0"/>
                                          </p:stCondLst>
                                        </p:cTn>
                                        <p:tgtEl>
                                          <p:spTgt spid="3">
                                            <p:txEl>
                                              <p:pRg st="0" end="0"/>
                                            </p:txEl>
                                          </p:spTgt>
                                        </p:tgtEl>
                                        <p:attrNameLst>
                                          <p:attrName>r</p:attrName>
                                        </p:attrNameLst>
                                      </p:cBhvr>
                                    </p:animRot>
                                  </p:childTnLst>
                                </p:cTn>
                              </p:par>
                              <p:par>
                                <p:cTn id="10" presetID="36" presetClass="emph" presetSubtype="0" fill="hold" grpId="1" nodeType="withEffect">
                                  <p:stCondLst>
                                    <p:cond delay="0"/>
                                  </p:stCondLst>
                                  <p:iterate type="lt">
                                    <p:tmPct val="10000"/>
                                  </p:iterate>
                                  <p:childTnLst>
                                    <p:animScale>
                                      <p:cBhvr>
                                        <p:cTn id="11" dur="1000" autoRev="1" fill="hold">
                                          <p:stCondLst>
                                            <p:cond delay="0"/>
                                          </p:stCondLst>
                                        </p:cTn>
                                        <p:tgtEl>
                                          <p:spTgt spid="3">
                                            <p:txEl>
                                              <p:pRg st="1" end="1"/>
                                            </p:txEl>
                                          </p:spTgt>
                                        </p:tgtEl>
                                      </p:cBhvr>
                                      <p:to x="80000" y="100000"/>
                                    </p:animScale>
                                    <p:anim by="(#ppt_w*0.10)" calcmode="lin" valueType="num">
                                      <p:cBhvr>
                                        <p:cTn id="12" dur="1000" autoRev="1" fill="hold">
                                          <p:stCondLst>
                                            <p:cond delay="0"/>
                                          </p:stCondLst>
                                        </p:cTn>
                                        <p:tgtEl>
                                          <p:spTgt spid="3">
                                            <p:txEl>
                                              <p:pRg st="1" end="1"/>
                                            </p:txEl>
                                          </p:spTgt>
                                        </p:tgtEl>
                                        <p:attrNameLst>
                                          <p:attrName>ppt_x</p:attrName>
                                        </p:attrNameLst>
                                      </p:cBhvr>
                                    </p:anim>
                                    <p:anim by="(-#ppt_w*0.10)" calcmode="lin" valueType="num">
                                      <p:cBhvr>
                                        <p:cTn id="13" dur="1000" autoRev="1" fill="hold">
                                          <p:stCondLst>
                                            <p:cond delay="0"/>
                                          </p:stCondLst>
                                        </p:cTn>
                                        <p:tgtEl>
                                          <p:spTgt spid="3">
                                            <p:txEl>
                                              <p:pRg st="1" end="1"/>
                                            </p:txEl>
                                          </p:spTgt>
                                        </p:tgtEl>
                                        <p:attrNameLst>
                                          <p:attrName>ppt_y</p:attrName>
                                        </p:attrNameLst>
                                      </p:cBhvr>
                                    </p:anim>
                                    <p:animRot by="-480000">
                                      <p:cBhvr>
                                        <p:cTn id="14" dur="1000" autoRev="1" fill="hold">
                                          <p:stCondLst>
                                            <p:cond delay="0"/>
                                          </p:stCondLst>
                                        </p:cTn>
                                        <p:tgtEl>
                                          <p:spTgt spid="3">
                                            <p:txEl>
                                              <p:pRg st="1" end="1"/>
                                            </p:txEl>
                                          </p:spTgt>
                                        </p:tgtEl>
                                        <p:attrNameLst>
                                          <p:attrName>r</p:attrName>
                                        </p:attrNameLst>
                                      </p:cBhvr>
                                    </p:animRot>
                                  </p:childTnLst>
                                </p:cTn>
                              </p:par>
                              <p:par>
                                <p:cTn id="15" presetID="36" presetClass="emph" presetSubtype="0" fill="hold" grpId="2" nodeType="withEffect">
                                  <p:stCondLst>
                                    <p:cond delay="0"/>
                                  </p:stCondLst>
                                  <p:iterate type="lt">
                                    <p:tmPct val="10000"/>
                                  </p:iterate>
                                  <p:childTnLst>
                                    <p:animScale>
                                      <p:cBhvr>
                                        <p:cTn id="16" dur="1000" autoRev="1" fill="hold">
                                          <p:stCondLst>
                                            <p:cond delay="0"/>
                                          </p:stCondLst>
                                        </p:cTn>
                                        <p:tgtEl>
                                          <p:spTgt spid="5"/>
                                        </p:tgtEl>
                                      </p:cBhvr>
                                      <p:to x="80000" y="100000"/>
                                    </p:animScale>
                                    <p:anim by="(#ppt_w*0.10)" calcmode="lin" valueType="num">
                                      <p:cBhvr>
                                        <p:cTn id="17" dur="1000" autoRev="1" fill="hold">
                                          <p:stCondLst>
                                            <p:cond delay="0"/>
                                          </p:stCondLst>
                                        </p:cTn>
                                        <p:tgtEl>
                                          <p:spTgt spid="5"/>
                                        </p:tgtEl>
                                        <p:attrNameLst>
                                          <p:attrName>ppt_x</p:attrName>
                                        </p:attrNameLst>
                                      </p:cBhvr>
                                    </p:anim>
                                    <p:anim by="(-#ppt_w*0.10)" calcmode="lin" valueType="num">
                                      <p:cBhvr>
                                        <p:cTn id="18" dur="1000" autoRev="1" fill="hold">
                                          <p:stCondLst>
                                            <p:cond delay="0"/>
                                          </p:stCondLst>
                                        </p:cTn>
                                        <p:tgtEl>
                                          <p:spTgt spid="5"/>
                                        </p:tgtEl>
                                        <p:attrNameLst>
                                          <p:attrName>ppt_y</p:attrName>
                                        </p:attrNameLst>
                                      </p:cBhvr>
                                    </p:anim>
                                    <p:animRot by="-480000">
                                      <p:cBhvr>
                                        <p:cTn id="19" dur="1000" autoRev="1" fill="hold">
                                          <p:stCondLst>
                                            <p:cond delay="0"/>
                                          </p:stCondLst>
                                        </p:cTn>
                                        <p:tgtEl>
                                          <p:spTgt spid="5"/>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1" build="p"/>
      <p:bldP spid="5" grpId="2"/>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0501" y="295416"/>
            <a:ext cx="8677947" cy="475967"/>
          </a:xfrm>
        </p:spPr>
        <p:txBody>
          <a:bodyPr>
            <a:noAutofit/>
          </a:bodyPr>
          <a:lstStyle/>
          <a:p>
            <a:r>
              <a:rPr lang="en-US" sz="2600" b="1" dirty="0" err="1" smtClean="0"/>
              <a:t>Hướng</a:t>
            </a:r>
            <a:r>
              <a:rPr lang="en-US" sz="2600" b="1" dirty="0" smtClean="0"/>
              <a:t> </a:t>
            </a:r>
            <a:r>
              <a:rPr lang="en-US" sz="2600" b="1" dirty="0" err="1" smtClean="0"/>
              <a:t>dẫn</a:t>
            </a:r>
            <a:r>
              <a:rPr lang="en-US" sz="2600" b="1" dirty="0" smtClean="0"/>
              <a:t> </a:t>
            </a:r>
            <a:r>
              <a:rPr lang="en-US" sz="2600" b="1" dirty="0" err="1" smtClean="0"/>
              <a:t>xây</a:t>
            </a:r>
            <a:r>
              <a:rPr lang="en-US" sz="2600" b="1" dirty="0" smtClean="0"/>
              <a:t> </a:t>
            </a:r>
            <a:r>
              <a:rPr lang="en-US" sz="2600" b="1" dirty="0" err="1" smtClean="0"/>
              <a:t>dựng</a:t>
            </a:r>
            <a:r>
              <a:rPr lang="en-US" sz="2600" b="1" dirty="0" smtClean="0"/>
              <a:t> </a:t>
            </a:r>
            <a:r>
              <a:rPr lang="en-US" sz="2600" b="1" dirty="0" err="1" smtClean="0"/>
              <a:t>câu</a:t>
            </a:r>
            <a:r>
              <a:rPr lang="en-US" sz="2600" b="1" dirty="0" smtClean="0"/>
              <a:t> </a:t>
            </a:r>
            <a:r>
              <a:rPr lang="en-US" sz="2600" b="1" dirty="0" err="1" smtClean="0"/>
              <a:t>hỏi</a:t>
            </a:r>
            <a:r>
              <a:rPr lang="en-US" sz="2600" b="1" dirty="0" smtClean="0"/>
              <a:t> </a:t>
            </a:r>
            <a:r>
              <a:rPr lang="en-US" sz="2600" b="1" dirty="0" err="1" smtClean="0"/>
              <a:t>theo</a:t>
            </a:r>
            <a:r>
              <a:rPr lang="en-US" sz="2600" b="1" dirty="0" smtClean="0"/>
              <a:t> 4 </a:t>
            </a:r>
            <a:r>
              <a:rPr lang="en-US" sz="2600" b="1" dirty="0" err="1" smtClean="0"/>
              <a:t>mức</a:t>
            </a:r>
            <a:r>
              <a:rPr lang="en-US" sz="2600" b="1" dirty="0" smtClean="0"/>
              <a:t> </a:t>
            </a:r>
            <a:r>
              <a:rPr lang="en-US" sz="2600" b="1" dirty="0" err="1" smtClean="0"/>
              <a:t>độ</a:t>
            </a:r>
            <a:r>
              <a:rPr lang="en-US" sz="2600" b="1" dirty="0" smtClean="0"/>
              <a:t>:</a:t>
            </a:r>
            <a:endParaRPr lang="en-US" sz="2600" b="1" dirty="0"/>
          </a:p>
        </p:txBody>
      </p:sp>
      <p:graphicFrame>
        <p:nvGraphicFramePr>
          <p:cNvPr id="4" name="Content Placeholder 3"/>
          <p:cNvGraphicFramePr>
            <a:graphicFrameLocks noGrp="1"/>
          </p:cNvGraphicFramePr>
          <p:nvPr>
            <p:ph idx="1"/>
            <p:extLst>
              <p:ext uri="{D42A27DB-BD31-4B8C-83A1-F6EECF244321}">
                <p14:modId xmlns="" xmlns:p14="http://schemas.microsoft.com/office/powerpoint/2010/main" val="2878653716"/>
              </p:ext>
            </p:extLst>
          </p:nvPr>
        </p:nvGraphicFramePr>
        <p:xfrm>
          <a:off x="54948" y="768627"/>
          <a:ext cx="8883500" cy="6403869"/>
        </p:xfrm>
        <a:graphic>
          <a:graphicData uri="http://schemas.openxmlformats.org/drawingml/2006/table">
            <a:tbl>
              <a:tblPr firstRow="1" bandRow="1">
                <a:tableStyleId>{616DA210-FB5B-4158-B5E0-FEB733F419BA}</a:tableStyleId>
              </a:tblPr>
              <a:tblGrid>
                <a:gridCol w="976881"/>
                <a:gridCol w="1709539"/>
                <a:gridCol w="2233039"/>
                <a:gridCol w="1658198"/>
                <a:gridCol w="2305843"/>
              </a:tblGrid>
              <a:tr h="410816">
                <a:tc>
                  <a:txBody>
                    <a:bodyPr/>
                    <a:lstStyle/>
                    <a:p>
                      <a:pPr marL="0" marR="0">
                        <a:lnSpc>
                          <a:spcPct val="115000"/>
                        </a:lnSpc>
                        <a:spcBef>
                          <a:spcPts val="0"/>
                        </a:spcBef>
                        <a:spcAft>
                          <a:spcPts val="100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Mức</a:t>
                      </a:r>
                      <a:r>
                        <a:rPr lang="en-US" sz="2000" dirty="0">
                          <a:effectLst/>
                          <a:latin typeface="Times New Roman" pitchFamily="18" charset="0"/>
                          <a:cs typeface="Times New Roman" pitchFamily="18" charset="0"/>
                        </a:rPr>
                        <a:t> 1</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a:effectLst/>
                          <a:latin typeface="Times New Roman" pitchFamily="18" charset="0"/>
                          <a:cs typeface="Times New Roman" pitchFamily="18" charset="0"/>
                        </a:rPr>
                        <a:t>Mức 2</a:t>
                      </a:r>
                      <a:endParaRPr lang="en-US" sz="200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Mức</a:t>
                      </a:r>
                      <a:r>
                        <a:rPr lang="en-US" sz="2000" dirty="0">
                          <a:effectLst/>
                          <a:latin typeface="Times New Roman" pitchFamily="18" charset="0"/>
                          <a:cs typeface="Times New Roman" pitchFamily="18" charset="0"/>
                        </a:rPr>
                        <a:t> 3</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Mức</a:t>
                      </a:r>
                      <a:r>
                        <a:rPr lang="en-US" sz="2000" dirty="0">
                          <a:effectLst/>
                          <a:latin typeface="Times New Roman" pitchFamily="18" charset="0"/>
                          <a:cs typeface="Times New Roman" pitchFamily="18" charset="0"/>
                        </a:rPr>
                        <a:t> 4</a:t>
                      </a:r>
                      <a:endParaRPr lang="en-US" sz="2000" dirty="0">
                        <a:effectLst/>
                        <a:latin typeface="Times New Roman" pitchFamily="18" charset="0"/>
                        <a:ea typeface="Calibri"/>
                        <a:cs typeface="Times New Roman" pitchFamily="18" charset="0"/>
                      </a:endParaRPr>
                    </a:p>
                  </a:txBody>
                  <a:tcPr marL="68580" marR="68580" marT="0" marB="0"/>
                </a:tc>
              </a:tr>
              <a:tr h="3288680">
                <a:tc>
                  <a:txBody>
                    <a:bodyPr/>
                    <a:lstStyle/>
                    <a:p>
                      <a:pPr marL="0" marR="0">
                        <a:lnSpc>
                          <a:spcPct val="115000"/>
                        </a:lnSpc>
                        <a:spcBef>
                          <a:spcPts val="0"/>
                        </a:spcBef>
                        <a:spcAft>
                          <a:spcPts val="1000"/>
                        </a:spcAft>
                      </a:pPr>
                      <a:r>
                        <a:rPr lang="en-US" sz="2000">
                          <a:effectLst/>
                          <a:latin typeface="Times New Roman" pitchFamily="18" charset="0"/>
                          <a:cs typeface="Times New Roman" pitchFamily="18" charset="0"/>
                        </a:rPr>
                        <a:t> </a:t>
                      </a:r>
                      <a:endParaRPr lang="en-US" sz="2000">
                        <a:effectLst/>
                        <a:latin typeface="Times New Roman" pitchFamily="18" charset="0"/>
                        <a:ea typeface="Calibri"/>
                        <a:cs typeface="Times New Roman" pitchFamily="18" charset="0"/>
                      </a:endParaRPr>
                    </a:p>
                  </a:txBody>
                  <a:tcPr marL="68580" marR="68580" marT="0" marB="0"/>
                </a:tc>
                <a:tc>
                  <a:txBody>
                    <a:bodyPr/>
                    <a:lstStyle/>
                    <a:p>
                      <a:pPr marL="0" marR="0" algn="just">
                        <a:lnSpc>
                          <a:spcPct val="130000"/>
                        </a:lnSpc>
                        <a:spcBef>
                          <a:spcPts val="300"/>
                        </a:spcBef>
                        <a:spcAft>
                          <a:spcPts val="0"/>
                        </a:spcAft>
                      </a:pPr>
                      <a:r>
                        <a:rPr lang="en-US" sz="2000" dirty="0" err="1" smtClean="0">
                          <a:effectLst/>
                          <a:latin typeface="Times New Roman" pitchFamily="18" charset="0"/>
                          <a:cs typeface="Times New Roman" pitchFamily="18" charset="0"/>
                        </a:rPr>
                        <a:t>Nhớ</a:t>
                      </a:r>
                      <a:r>
                        <a:rPr lang="en-US" sz="2000" dirty="0" smtClean="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thuộc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lòng</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n</a:t>
                      </a:r>
                      <a:r>
                        <a:rPr lang="en-US" sz="2000" dirty="0" err="1" smtClean="0">
                          <a:effectLst/>
                          <a:latin typeface="Times New Roman" pitchFamily="18" charset="0"/>
                          <a:cs typeface="Times New Roman" pitchFamily="18" charset="0"/>
                        </a:rPr>
                        <a:t>hận</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biết</a:t>
                      </a:r>
                      <a:r>
                        <a:rPr lang="en-US" sz="2000" dirty="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tái</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hiện</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được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các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kiến</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thức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thông</a:t>
                      </a:r>
                      <a:r>
                        <a:rPr lang="en-US" sz="2000" baseline="0" dirty="0" smtClean="0">
                          <a:effectLst/>
                          <a:latin typeface="Times New Roman" pitchFamily="18" charset="0"/>
                          <a:cs typeface="Times New Roman" pitchFamily="18" charset="0"/>
                        </a:rPr>
                        <a:t> tin </a:t>
                      </a:r>
                      <a:r>
                        <a:rPr lang="en-US" sz="2000" baseline="0" dirty="0" err="1" smtClean="0">
                          <a:effectLst/>
                          <a:latin typeface="Times New Roman" pitchFamily="18" charset="0"/>
                          <a:cs typeface="Times New Roman" pitchFamily="18" charset="0"/>
                        </a:rPr>
                        <a:t>về</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lịch</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sử</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địa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lý</a:t>
                      </a:r>
                      <a:endParaRPr lang="en-US" sz="2000" baseline="0" dirty="0" smtClean="0">
                        <a:effectLst/>
                        <a:latin typeface="Times New Roman" pitchFamily="18" charset="0"/>
                        <a:cs typeface="Times New Roman" pitchFamily="18" charset="0"/>
                      </a:endParaRPr>
                    </a:p>
                    <a:p>
                      <a:pPr marL="0" marR="0" algn="just">
                        <a:lnSpc>
                          <a:spcPct val="130000"/>
                        </a:lnSpc>
                        <a:spcBef>
                          <a:spcPts val="300"/>
                        </a:spcBef>
                        <a:spcAft>
                          <a:spcPts val="0"/>
                        </a:spcAft>
                      </a:pPr>
                      <a:r>
                        <a:rPr lang="en-US" sz="2000" baseline="0" dirty="0" err="1" smtClean="0">
                          <a:effectLst/>
                          <a:latin typeface="Times New Roman" pitchFamily="18" charset="0"/>
                          <a:cs typeface="Times New Roman" pitchFamily="18" charset="0"/>
                        </a:rPr>
                        <a:t>hoặc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khoa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học</a:t>
                      </a:r>
                      <a:endParaRPr lang="en-US" sz="2000" dirty="0">
                        <a:effectLst/>
                        <a:latin typeface="Times New Roman" pitchFamily="18" charset="0"/>
                        <a:cs typeface="Times New Roman" pitchFamily="18" charset="0"/>
                      </a:endParaRPr>
                    </a:p>
                  </a:txBody>
                  <a:tcPr marL="68580" marR="68580" marT="0" marB="0"/>
                </a:tc>
                <a:tc>
                  <a:txBody>
                    <a:bodyPr/>
                    <a:lstStyle/>
                    <a:p>
                      <a:pPr marL="0" marR="0" indent="0" algn="just" defTabSz="914400" rtl="0" eaLnBrk="1" fontAlgn="auto" latinLnBrk="0" hangingPunct="1">
                        <a:lnSpc>
                          <a:spcPct val="130000"/>
                        </a:lnSpc>
                        <a:spcBef>
                          <a:spcPts val="300"/>
                        </a:spcBef>
                        <a:spcAft>
                          <a:spcPts val="0"/>
                        </a:spcAft>
                        <a:buClrTx/>
                        <a:buSzTx/>
                        <a:buFontTx/>
                        <a:buNone/>
                        <a:tabLst/>
                        <a:defRPr/>
                      </a:pPr>
                      <a:r>
                        <a:rPr lang="en-US" sz="2000" dirty="0" err="1" smtClean="0">
                          <a:effectLst/>
                          <a:latin typeface="Times New Roman" pitchFamily="18" charset="0"/>
                          <a:cs typeface="Times New Roman" pitchFamily="18" charset="0"/>
                        </a:rPr>
                        <a:t>Hiểu</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được</a:t>
                      </a:r>
                      <a:r>
                        <a:rPr lang="en-US" sz="2000" baseline="0" dirty="0" smtClean="0">
                          <a:effectLst/>
                          <a:latin typeface="Times New Roman" pitchFamily="18" charset="0"/>
                          <a:cs typeface="Times New Roman" pitchFamily="18" charset="0"/>
                        </a:rPr>
                        <a:t> ý </a:t>
                      </a:r>
                      <a:r>
                        <a:rPr lang="en-US" sz="2000" baseline="0" dirty="0" err="1" smtClean="0">
                          <a:effectLst/>
                          <a:latin typeface="Times New Roman" pitchFamily="18" charset="0"/>
                          <a:cs typeface="Times New Roman" pitchFamily="18" charset="0"/>
                        </a:rPr>
                        <a:t>nghĩa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giải</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thích</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diễn</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đạt</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được</a:t>
                      </a:r>
                      <a:r>
                        <a:rPr lang="en-US" sz="2000" baseline="0" dirty="0" smtClean="0">
                          <a:effectLst/>
                          <a:latin typeface="Times New Roman" pitchFamily="18" charset="0"/>
                          <a:cs typeface="Times New Roman" pitchFamily="18" charset="0"/>
                        </a:rPr>
                        <a:t> ý </a:t>
                      </a:r>
                      <a:r>
                        <a:rPr lang="en-US" sz="2000" baseline="0" dirty="0" err="1" smtClean="0">
                          <a:effectLst/>
                          <a:latin typeface="Times New Roman" pitchFamily="18" charset="0"/>
                          <a:cs typeface="Times New Roman" pitchFamily="18" charset="0"/>
                        </a:rPr>
                        <a:t>hiểu</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của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mình</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và</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nêu</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được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câu</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hỏi</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về</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những</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kiến</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thức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thông</a:t>
                      </a:r>
                      <a:r>
                        <a:rPr lang="en-US" sz="2000" baseline="0" dirty="0" smtClean="0">
                          <a:effectLst/>
                          <a:latin typeface="Times New Roman" pitchFamily="18" charset="0"/>
                          <a:cs typeface="Times New Roman" pitchFamily="18" charset="0"/>
                        </a:rPr>
                        <a:t> tin </a:t>
                      </a:r>
                      <a:r>
                        <a:rPr lang="en-US" sz="2000" baseline="0" dirty="0" err="1" smtClean="0">
                          <a:effectLst/>
                          <a:latin typeface="Times New Roman" pitchFamily="18" charset="0"/>
                          <a:cs typeface="Times New Roman" pitchFamily="18" charset="0"/>
                        </a:rPr>
                        <a:t>lịch</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sử</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địa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lý</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hoặc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khoa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học</a:t>
                      </a:r>
                      <a:endParaRPr lang="en-US" sz="2000" dirty="0" smtClean="0">
                        <a:effectLst/>
                        <a:latin typeface="Times New Roman" pitchFamily="18" charset="0"/>
                        <a:cs typeface="Times New Roman" pitchFamily="18" charset="0"/>
                      </a:endParaRPr>
                    </a:p>
                  </a:txBody>
                  <a:tcPr marL="68580" marR="68580" marT="0" marB="0"/>
                </a:tc>
                <a:tc>
                  <a:txBody>
                    <a:bodyPr/>
                    <a:lstStyle/>
                    <a:p>
                      <a:pPr marL="0" marR="0" indent="0" algn="l" defTabSz="914400" rtl="0" eaLnBrk="1" fontAlgn="auto" latinLnBrk="0" hangingPunct="1">
                        <a:lnSpc>
                          <a:spcPct val="115000"/>
                        </a:lnSpc>
                        <a:spcBef>
                          <a:spcPts val="0"/>
                        </a:spcBef>
                        <a:spcAft>
                          <a:spcPts val="1000"/>
                        </a:spcAft>
                        <a:buClrTx/>
                        <a:buSzTx/>
                        <a:buFontTx/>
                        <a:buNone/>
                        <a:tabLst/>
                        <a:defRPr/>
                      </a:pPr>
                      <a:r>
                        <a:rPr lang="en-US" sz="2000" dirty="0" err="1">
                          <a:effectLst/>
                          <a:latin typeface="Times New Roman" pitchFamily="18" charset="0"/>
                          <a:cs typeface="Times New Roman" pitchFamily="18" charset="0"/>
                        </a:rPr>
                        <a:t>Biết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dụng</a:t>
                      </a:r>
                      <a:r>
                        <a:rPr lang="en-US" sz="2000" dirty="0">
                          <a:effectLst/>
                          <a:latin typeface="Times New Roman" pitchFamily="18" charset="0"/>
                          <a:cs typeface="Times New Roman" pitchFamily="18" charset="0"/>
                        </a:rPr>
                        <a:t> KT, KN </a:t>
                      </a:r>
                      <a:r>
                        <a:rPr lang="en-US" sz="2000" dirty="0" err="1">
                          <a:effectLst/>
                          <a:latin typeface="Times New Roman" pitchFamily="18" charset="0"/>
                          <a:cs typeface="Times New Roman" pitchFamily="18" charset="0"/>
                        </a:rPr>
                        <a:t>đã</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giải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quyết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những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vấn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đề</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quen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thuộc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tương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tự</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trong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tập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cuộc</a:t>
                      </a:r>
                      <a:r>
                        <a:rPr lang="en-US" sz="2000" dirty="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sống</a:t>
                      </a:r>
                      <a:r>
                        <a:rPr lang="en-US" sz="2000" dirty="0" smtClean="0">
                          <a:effectLst/>
                          <a:latin typeface="Times New Roman" pitchFamily="18" charset="0"/>
                          <a:cs typeface="Times New Roman" pitchFamily="18" charset="0"/>
                        </a:rPr>
                        <a:t>,</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hoặc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khoa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học</a:t>
                      </a:r>
                      <a:endParaRPr lang="en-US" sz="2000" dirty="0" smtClean="0">
                        <a:effectLst/>
                        <a:latin typeface="Times New Roman" pitchFamily="18" charset="0"/>
                        <a:cs typeface="Times New Roman" pitchFamily="18" charset="0"/>
                      </a:endParaRPr>
                    </a:p>
                  </a:txBody>
                  <a:tcPr marL="68580" marR="68580" marT="0" marB="0"/>
                </a:tc>
                <a:tc>
                  <a:txBody>
                    <a:bodyPr/>
                    <a:lstStyle/>
                    <a:p>
                      <a:pPr marL="0" marR="0" indent="0" algn="just" defTabSz="914400" rtl="0" eaLnBrk="1" fontAlgn="auto" latinLnBrk="0" hangingPunct="1">
                        <a:lnSpc>
                          <a:spcPct val="130000"/>
                        </a:lnSpc>
                        <a:spcBef>
                          <a:spcPts val="300"/>
                        </a:spcBef>
                        <a:spcAft>
                          <a:spcPts val="0"/>
                        </a:spcAft>
                        <a:buClrTx/>
                        <a:buSzTx/>
                        <a:buFontTx/>
                        <a:buNone/>
                        <a:tabLst/>
                        <a:defRPr/>
                      </a:pPr>
                      <a:r>
                        <a:rPr lang="en-US" sz="2000" dirty="0" err="1">
                          <a:effectLst/>
                          <a:latin typeface="Times New Roman" pitchFamily="18" charset="0"/>
                          <a:cs typeface="Times New Roman" pitchFamily="18" charset="0"/>
                        </a:rPr>
                        <a:t>Vận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dụng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các</a:t>
                      </a:r>
                      <a:r>
                        <a:rPr lang="en-US" sz="2000" dirty="0">
                          <a:effectLst/>
                          <a:latin typeface="Times New Roman" pitchFamily="18" charset="0"/>
                          <a:cs typeface="Times New Roman" pitchFamily="18" charset="0"/>
                        </a:rPr>
                        <a:t> KT. KN </a:t>
                      </a:r>
                      <a:r>
                        <a:rPr lang="en-US" sz="2000" dirty="0" err="1">
                          <a:effectLst/>
                          <a:latin typeface="Times New Roman" pitchFamily="18" charset="0"/>
                          <a:cs typeface="Times New Roman" pitchFamily="18" charset="0"/>
                        </a:rPr>
                        <a:t>đã</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giải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quyết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vấn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đề</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mới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hoặc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đưa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ra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những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phản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hồi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hợp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lí</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trong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tập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cuộc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sống</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một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cách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linh</a:t>
                      </a:r>
                      <a:r>
                        <a:rPr lang="en-US" sz="2000" dirty="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hoạt</a:t>
                      </a:r>
                      <a:r>
                        <a:rPr lang="en-US" sz="200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hoặc</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khoa</a:t>
                      </a:r>
                      <a:r>
                        <a:rPr lang="en-US" sz="2000" baseline="0" dirty="0" smtClean="0">
                          <a:effectLst/>
                          <a:latin typeface="Times New Roman" pitchFamily="18" charset="0"/>
                          <a:cs typeface="Times New Roman" pitchFamily="18" charset="0"/>
                        </a:rPr>
                        <a:t> </a:t>
                      </a:r>
                      <a:r>
                        <a:rPr lang="en-US" sz="2000" baseline="0" dirty="0" err="1" smtClean="0">
                          <a:effectLst/>
                          <a:latin typeface="Times New Roman" pitchFamily="18" charset="0"/>
                          <a:cs typeface="Times New Roman" pitchFamily="18" charset="0"/>
                        </a:rPr>
                        <a:t>học</a:t>
                      </a:r>
                      <a:r>
                        <a:rPr lang="en-US" sz="2000" baseline="0" dirty="0">
                          <a:effectLst/>
                          <a:latin typeface="Times New Roman" pitchFamily="18" charset="0"/>
                          <a:cs typeface="Times New Roman" pitchFamily="18" charset="0"/>
                        </a:rPr>
                        <a:t>.</a:t>
                      </a:r>
                      <a:endParaRPr lang="en-US" sz="2000" dirty="0" smtClean="0">
                        <a:effectLst/>
                        <a:latin typeface="Times New Roman" pitchFamily="18" charset="0"/>
                        <a:cs typeface="Times New Roman" pitchFamily="18" charset="0"/>
                      </a:endParaRPr>
                    </a:p>
                  </a:txBody>
                  <a:tcPr marL="68580" marR="68580" marT="0" marB="0"/>
                </a:tc>
              </a:tr>
              <a:tr h="1818260">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Từ</a:t>
                      </a:r>
                      <a:r>
                        <a:rPr lang="en-US" sz="2000" dirty="0" smtClean="0">
                          <a:effectLst/>
                          <a:latin typeface="Times New Roman" pitchFamily="18" charset="0"/>
                          <a:cs typeface="Times New Roman" pitchFamily="18" charset="0"/>
                        </a:rPr>
                        <a:t>/</a:t>
                      </a:r>
                    </a:p>
                    <a:p>
                      <a:pPr marL="0" marR="0">
                        <a:lnSpc>
                          <a:spcPct val="115000"/>
                        </a:lnSpc>
                        <a:spcBef>
                          <a:spcPts val="0"/>
                        </a:spcBef>
                        <a:spcAft>
                          <a:spcPts val="1000"/>
                        </a:spcAft>
                      </a:pPr>
                      <a:r>
                        <a:rPr lang="en-US" sz="2000" dirty="0" err="1" smtClean="0">
                          <a:effectLst/>
                          <a:latin typeface="Times New Roman" pitchFamily="18" charset="0"/>
                          <a:cs typeface="Times New Roman" pitchFamily="18" charset="0"/>
                        </a:rPr>
                        <a:t>cụm</a:t>
                      </a:r>
                      <a:r>
                        <a:rPr lang="en-US" sz="2000" dirty="0" smtClean="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từ</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để</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hỏi</a:t>
                      </a:r>
                      <a:endParaRPr lang="en-US" sz="2000" dirty="0">
                        <a:effectLst/>
                        <a:latin typeface="Times New Roman" pitchFamily="18" charset="0"/>
                        <a:cs typeface="Times New Roman" pitchFamily="18" charset="0"/>
                      </a:endParaRPr>
                    </a:p>
                    <a:p>
                      <a:pPr marL="0" marR="0">
                        <a:lnSpc>
                          <a:spcPct val="115000"/>
                        </a:lnSpc>
                        <a:spcBef>
                          <a:spcPts val="0"/>
                        </a:spcBef>
                        <a:spcAft>
                          <a:spcPts val="100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a:effectLst/>
                          <a:latin typeface="Times New Roman" pitchFamily="18" charset="0"/>
                          <a:cs typeface="Times New Roman" pitchFamily="18" charset="0"/>
                        </a:rPr>
                        <a:t>Ai, cái gì, ở đâu, khi nào, thế nào, nêu, mô tả, kể tên, liệt kê,…..</a:t>
                      </a:r>
                      <a:endParaRPr lang="en-US" sz="200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Trình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bày</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giải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thích</a:t>
                      </a:r>
                      <a:r>
                        <a:rPr lang="en-US" sz="2000" dirty="0">
                          <a:effectLst/>
                          <a:latin typeface="Times New Roman" pitchFamily="18" charset="0"/>
                          <a:cs typeface="Times New Roman" pitchFamily="18" charset="0"/>
                        </a:rPr>
                        <a:t>, so </a:t>
                      </a:r>
                      <a:r>
                        <a:rPr lang="en-US" sz="2000" dirty="0" err="1">
                          <a:effectLst/>
                          <a:latin typeface="Times New Roman" pitchFamily="18" charset="0"/>
                          <a:cs typeface="Times New Roman" pitchFamily="18" charset="0"/>
                        </a:rPr>
                        <a:t>sánh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phân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biệt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vì</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sao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nói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vì</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sao</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khái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quát</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Dự</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đoán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suy</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luận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thiết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lập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liên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hệ</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vẽ</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sơ</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đồ</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vẽ</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đồ</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thị</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lập</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niên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biểu</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Bình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luận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đánh</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giá</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rút</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ra</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bài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học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liên</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hệ</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với</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thực</a:t>
                      </a:r>
                      <a:r>
                        <a:rPr lang="en-US" sz="2000" dirty="0">
                          <a:effectLst/>
                          <a:latin typeface="Times New Roman" pitchFamily="18" charset="0"/>
                          <a:cs typeface="Times New Roman" pitchFamily="18" charset="0"/>
                        </a:rPr>
                        <a:t> </a:t>
                      </a:r>
                      <a:r>
                        <a:rPr lang="en-US" sz="2000" dirty="0" err="1">
                          <a:effectLst/>
                          <a:latin typeface="Times New Roman" pitchFamily="18" charset="0"/>
                          <a:cs typeface="Times New Roman" pitchFamily="18" charset="0"/>
                        </a:rPr>
                        <a:t>tiễn</a:t>
                      </a:r>
                      <a:r>
                        <a:rPr lang="en-US" sz="2000" dirty="0">
                          <a:effectLst/>
                          <a:latin typeface="Times New Roman" pitchFamily="18" charset="0"/>
                          <a:cs typeface="Times New Roman" pitchFamily="18" charset="0"/>
                        </a:rPr>
                        <a:t>,…..</a:t>
                      </a:r>
                      <a:endParaRPr lang="en-US" sz="2000" dirty="0">
                        <a:effectLst/>
                        <a:latin typeface="Times New Roman" pitchFamily="18" charset="0"/>
                        <a:ea typeface="Calibri"/>
                        <a:cs typeface="Times New Roman" pitchFamily="18" charset="0"/>
                      </a:endParaRPr>
                    </a:p>
                  </a:txBody>
                  <a:tcPr marL="68580" marR="68580" marT="0" marB="0"/>
                </a:tc>
              </a:tr>
              <a:tr h="384733">
                <a:tc>
                  <a:txBody>
                    <a:bodyPr/>
                    <a:lstStyle/>
                    <a:p>
                      <a:pPr marL="0" marR="0">
                        <a:lnSpc>
                          <a:spcPct val="115000"/>
                        </a:lnSpc>
                        <a:spcBef>
                          <a:spcPts val="0"/>
                        </a:spcBef>
                        <a:spcAft>
                          <a:spcPts val="1000"/>
                        </a:spcAft>
                      </a:pPr>
                      <a:r>
                        <a:rPr lang="en-US" sz="2000" dirty="0" err="1">
                          <a:effectLst/>
                          <a:latin typeface="Times New Roman" pitchFamily="18" charset="0"/>
                          <a:cs typeface="Times New Roman" pitchFamily="18" charset="0"/>
                        </a:rPr>
                        <a:t>Ví</a:t>
                      </a:r>
                      <a:r>
                        <a:rPr lang="en-US" sz="2000" dirty="0">
                          <a:effectLst/>
                          <a:latin typeface="Times New Roman" pitchFamily="18" charset="0"/>
                          <a:cs typeface="Times New Roman" pitchFamily="18" charset="0"/>
                        </a:rPr>
                        <a:t> </a:t>
                      </a:r>
                      <a:r>
                        <a:rPr lang="en-US" sz="2000" dirty="0" err="1" smtClean="0">
                          <a:effectLst/>
                          <a:latin typeface="Times New Roman" pitchFamily="18" charset="0"/>
                          <a:cs typeface="Times New Roman" pitchFamily="18" charset="0"/>
                        </a:rPr>
                        <a:t>dụ</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c>
                  <a:txBody>
                    <a:bodyPr/>
                    <a:lstStyle/>
                    <a:p>
                      <a:pPr marL="0" marR="0">
                        <a:lnSpc>
                          <a:spcPct val="115000"/>
                        </a:lnSpc>
                        <a:spcBef>
                          <a:spcPts val="0"/>
                        </a:spcBef>
                        <a:spcAft>
                          <a:spcPts val="1000"/>
                        </a:spcAft>
                      </a:pPr>
                      <a:r>
                        <a:rPr lang="en-US" sz="2000" dirty="0">
                          <a:effectLst/>
                          <a:latin typeface="Times New Roman" pitchFamily="18" charset="0"/>
                          <a:cs typeface="Times New Roman" pitchFamily="18" charset="0"/>
                        </a:rPr>
                        <a:t> </a:t>
                      </a:r>
                      <a:endParaRPr lang="en-US" sz="2000" dirty="0">
                        <a:effectLst/>
                        <a:latin typeface="Times New Roman" pitchFamily="18" charset="0"/>
                        <a:ea typeface="Calibri"/>
                        <a:cs typeface="Times New Roman" pitchFamily="18" charset="0"/>
                      </a:endParaRPr>
                    </a:p>
                  </a:txBody>
                  <a:tcPr marL="68580" marR="68580" marT="0" marB="0"/>
                </a:tc>
              </a:tr>
            </a:tbl>
          </a:graphicData>
        </a:graphic>
      </p:graphicFrame>
    </p:spTree>
    <p:extLst>
      <p:ext uri="{BB962C8B-B14F-4D97-AF65-F5344CB8AC3E}">
        <p14:creationId xmlns="" xmlns:p14="http://schemas.microsoft.com/office/powerpoint/2010/main" val="31694175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1754"/>
            <a:ext cx="8229600" cy="1143000"/>
          </a:xfrm>
        </p:spPr>
        <p:txBody>
          <a:bodyPr>
            <a:noAutofit/>
          </a:bodyPr>
          <a:lstStyle/>
          <a:p>
            <a:r>
              <a:rPr lang="vi-VN" sz="3600" dirty="0" smtClean="0"/>
              <a:t>Cách biên soạn để kiểm tra định kì môn LS&amp;ĐL với các câu hỏi theo 4 mức</a:t>
            </a:r>
            <a:endParaRPr lang="en-US" sz="3600" dirty="0"/>
          </a:p>
        </p:txBody>
      </p:sp>
      <p:sp>
        <p:nvSpPr>
          <p:cNvPr id="3" name="Content Placeholder 2"/>
          <p:cNvSpPr>
            <a:spLocks noGrp="1"/>
          </p:cNvSpPr>
          <p:nvPr>
            <p:ph idx="1"/>
          </p:nvPr>
        </p:nvSpPr>
        <p:spPr>
          <a:xfrm>
            <a:off x="457200" y="1304772"/>
            <a:ext cx="8229600" cy="4525963"/>
          </a:xfrm>
        </p:spPr>
        <p:txBody>
          <a:bodyPr>
            <a:normAutofit fontScale="92500" lnSpcReduction="10000"/>
          </a:bodyPr>
          <a:lstStyle/>
          <a:p>
            <a:pPr marL="0" indent="0">
              <a:spcBef>
                <a:spcPts val="1200"/>
              </a:spcBef>
              <a:buNone/>
            </a:pPr>
            <a:r>
              <a:rPr lang="en-US" b="1" dirty="0" err="1" smtClean="0">
                <a:latin typeface="+mj-lt"/>
              </a:rPr>
              <a:t>Gợi</a:t>
            </a:r>
            <a:r>
              <a:rPr lang="en-US" b="1" dirty="0" smtClean="0">
                <a:latin typeface="+mj-lt"/>
              </a:rPr>
              <a:t> ý </a:t>
            </a:r>
            <a:r>
              <a:rPr lang="en-US" b="1" dirty="0" err="1" smtClean="0">
                <a:latin typeface="+mj-lt"/>
              </a:rPr>
              <a:t>cấu</a:t>
            </a:r>
            <a:r>
              <a:rPr lang="en-US" b="1" dirty="0" smtClean="0">
                <a:latin typeface="+mj-lt"/>
              </a:rPr>
              <a:t> </a:t>
            </a:r>
            <a:r>
              <a:rPr lang="en-US" b="1" dirty="0" err="1" smtClean="0">
                <a:latin typeface="+mj-lt"/>
              </a:rPr>
              <a:t>trúc</a:t>
            </a:r>
            <a:r>
              <a:rPr lang="en-US" b="1" dirty="0" smtClean="0">
                <a:latin typeface="+mj-lt"/>
              </a:rPr>
              <a:t> </a:t>
            </a:r>
            <a:r>
              <a:rPr lang="en-US" b="1" dirty="0" err="1" smtClean="0">
                <a:latin typeface="+mj-lt"/>
              </a:rPr>
              <a:t>đề</a:t>
            </a:r>
            <a:r>
              <a:rPr lang="en-US" b="1" dirty="0" smtClean="0">
                <a:latin typeface="+mj-lt"/>
              </a:rPr>
              <a:t> </a:t>
            </a:r>
            <a:r>
              <a:rPr lang="en-US" b="1" dirty="0" err="1" smtClean="0">
                <a:latin typeface="+mj-lt"/>
              </a:rPr>
              <a:t>kiểm</a:t>
            </a:r>
            <a:r>
              <a:rPr lang="en-US" b="1" dirty="0" smtClean="0">
                <a:latin typeface="+mj-lt"/>
              </a:rPr>
              <a:t> </a:t>
            </a:r>
            <a:r>
              <a:rPr lang="en-US" b="1" dirty="0" err="1" smtClean="0">
                <a:latin typeface="+mj-lt"/>
              </a:rPr>
              <a:t>tra</a:t>
            </a:r>
            <a:endParaRPr lang="en-US" b="1" dirty="0" smtClean="0">
              <a:latin typeface="+mj-lt"/>
            </a:endParaRPr>
          </a:p>
          <a:p>
            <a:pPr marL="0" indent="0">
              <a:spcBef>
                <a:spcPts val="1200"/>
              </a:spcBef>
              <a:spcAft>
                <a:spcPts val="600"/>
              </a:spcAft>
              <a:buNone/>
            </a:pPr>
            <a:r>
              <a:rPr lang="en-US" dirty="0" smtClean="0">
                <a:latin typeface="+mj-lt"/>
              </a:rPr>
              <a:t>-</a:t>
            </a:r>
            <a:r>
              <a:rPr lang="vi-VN" dirty="0" smtClean="0">
                <a:latin typeface="+mj-lt"/>
              </a:rPr>
              <a:t> </a:t>
            </a:r>
            <a:r>
              <a:rPr lang="en-US" dirty="0" err="1" smtClean="0">
                <a:latin typeface="+mj-lt"/>
              </a:rPr>
              <a:t>Đối</a:t>
            </a:r>
            <a:r>
              <a:rPr lang="en-US" dirty="0" smtClean="0">
                <a:latin typeface="+mj-lt"/>
              </a:rPr>
              <a:t> </a:t>
            </a:r>
            <a:r>
              <a:rPr lang="en-US" dirty="0" err="1" smtClean="0">
                <a:latin typeface="+mj-lt"/>
              </a:rPr>
              <a:t>với</a:t>
            </a:r>
            <a:r>
              <a:rPr lang="en-US" dirty="0" smtClean="0">
                <a:latin typeface="+mj-lt"/>
              </a:rPr>
              <a:t> </a:t>
            </a:r>
            <a:r>
              <a:rPr lang="en-US" dirty="0" err="1" smtClean="0">
                <a:latin typeface="+mj-lt"/>
              </a:rPr>
              <a:t>mạch</a:t>
            </a:r>
            <a:r>
              <a:rPr lang="en-US" dirty="0" smtClean="0">
                <a:latin typeface="+mj-lt"/>
              </a:rPr>
              <a:t> </a:t>
            </a:r>
            <a:r>
              <a:rPr lang="en-US" dirty="0">
                <a:latin typeface="+mj-lt"/>
              </a:rPr>
              <a:t>n</a:t>
            </a:r>
            <a:r>
              <a:rPr lang="vi-VN" dirty="0" smtClean="0">
                <a:latin typeface="+mj-lt"/>
              </a:rPr>
              <a:t>ội dung</a:t>
            </a:r>
            <a:r>
              <a:rPr lang="en-US" dirty="0" smtClean="0">
                <a:latin typeface="+mj-lt"/>
              </a:rPr>
              <a:t>:</a:t>
            </a:r>
            <a:r>
              <a:rPr lang="vi-VN" dirty="0" smtClean="0">
                <a:latin typeface="+mj-lt"/>
              </a:rPr>
              <a:t> </a:t>
            </a:r>
            <a:endParaRPr lang="en-US" dirty="0" smtClean="0">
              <a:latin typeface="+mj-lt"/>
            </a:endParaRPr>
          </a:p>
          <a:p>
            <a:pPr marL="0" indent="0">
              <a:spcBef>
                <a:spcPts val="600"/>
              </a:spcBef>
              <a:spcAft>
                <a:spcPts val="600"/>
              </a:spcAft>
              <a:buNone/>
            </a:pPr>
            <a:r>
              <a:rPr lang="en-US" dirty="0" smtClean="0">
                <a:latin typeface="+mj-lt"/>
              </a:rPr>
              <a:t>+ </a:t>
            </a:r>
            <a:r>
              <a:rPr lang="en-US" dirty="0" err="1">
                <a:latin typeface="+mj-lt"/>
              </a:rPr>
              <a:t>Lịch</a:t>
            </a:r>
            <a:r>
              <a:rPr lang="en-US" dirty="0">
                <a:latin typeface="+mj-lt"/>
              </a:rPr>
              <a:t> </a:t>
            </a:r>
            <a:r>
              <a:rPr lang="en-US" dirty="0" err="1">
                <a:latin typeface="+mj-lt"/>
              </a:rPr>
              <a:t>sử</a:t>
            </a:r>
            <a:r>
              <a:rPr lang="en-US" dirty="0">
                <a:latin typeface="+mj-lt"/>
              </a:rPr>
              <a:t>: </a:t>
            </a:r>
            <a:r>
              <a:rPr lang="en-US" dirty="0" err="1">
                <a:latin typeface="+mj-lt"/>
              </a:rPr>
              <a:t>khoảng</a:t>
            </a:r>
            <a:r>
              <a:rPr lang="en-US" dirty="0">
                <a:latin typeface="+mj-lt"/>
              </a:rPr>
              <a:t> 50 %</a:t>
            </a:r>
          </a:p>
          <a:p>
            <a:pPr marL="0" indent="0">
              <a:spcBef>
                <a:spcPts val="600"/>
              </a:spcBef>
              <a:spcAft>
                <a:spcPts val="600"/>
              </a:spcAft>
              <a:buNone/>
            </a:pPr>
            <a:r>
              <a:rPr lang="en-US" dirty="0">
                <a:latin typeface="+mj-lt"/>
              </a:rPr>
              <a:t>+ </a:t>
            </a:r>
            <a:r>
              <a:rPr lang="en-US" dirty="0" err="1">
                <a:latin typeface="+mj-lt"/>
              </a:rPr>
              <a:t>Địa</a:t>
            </a:r>
            <a:r>
              <a:rPr lang="en-US" dirty="0">
                <a:latin typeface="+mj-lt"/>
              </a:rPr>
              <a:t> </a:t>
            </a:r>
            <a:r>
              <a:rPr lang="en-US" dirty="0" err="1">
                <a:latin typeface="+mj-lt"/>
              </a:rPr>
              <a:t>lí</a:t>
            </a:r>
            <a:r>
              <a:rPr lang="en-US" dirty="0">
                <a:latin typeface="+mj-lt"/>
              </a:rPr>
              <a:t>: </a:t>
            </a:r>
            <a:r>
              <a:rPr lang="en-US" dirty="0" err="1">
                <a:latin typeface="+mj-lt"/>
              </a:rPr>
              <a:t>khoảng</a:t>
            </a:r>
            <a:r>
              <a:rPr lang="en-US" dirty="0">
                <a:latin typeface="+mj-lt"/>
              </a:rPr>
              <a:t> 50 </a:t>
            </a:r>
            <a:r>
              <a:rPr lang="en-US" dirty="0" smtClean="0">
                <a:latin typeface="+mj-lt"/>
              </a:rPr>
              <a:t>%</a:t>
            </a:r>
          </a:p>
          <a:p>
            <a:pPr marL="0" indent="0">
              <a:spcBef>
                <a:spcPts val="600"/>
              </a:spcBef>
              <a:spcAft>
                <a:spcPts val="600"/>
              </a:spcAft>
              <a:buNone/>
            </a:pPr>
            <a:r>
              <a:rPr lang="en-US" dirty="0">
                <a:latin typeface="+mj-lt"/>
              </a:rPr>
              <a:t>- </a:t>
            </a:r>
            <a:r>
              <a:rPr lang="vi-VN" dirty="0">
                <a:latin typeface="+mj-lt"/>
              </a:rPr>
              <a:t>Đối với </a:t>
            </a:r>
            <a:r>
              <a:rPr lang="en-US" dirty="0" err="1">
                <a:latin typeface="+mj-lt"/>
              </a:rPr>
              <a:t>các</a:t>
            </a:r>
            <a:r>
              <a:rPr lang="en-US" dirty="0">
                <a:latin typeface="+mj-lt"/>
              </a:rPr>
              <a:t> </a:t>
            </a:r>
            <a:r>
              <a:rPr lang="en-US" dirty="0" err="1">
                <a:latin typeface="+mj-lt"/>
              </a:rPr>
              <a:t>mức</a:t>
            </a:r>
            <a:r>
              <a:rPr lang="en-US" dirty="0">
                <a:latin typeface="+mj-lt"/>
              </a:rPr>
              <a:t>: </a:t>
            </a:r>
            <a:endParaRPr lang="en-US" dirty="0" smtClean="0">
              <a:latin typeface="+mj-lt"/>
            </a:endParaRPr>
          </a:p>
          <a:p>
            <a:pPr marL="0" indent="0">
              <a:spcBef>
                <a:spcPts val="600"/>
              </a:spcBef>
              <a:spcAft>
                <a:spcPts val="600"/>
              </a:spcAft>
              <a:buNone/>
            </a:pPr>
            <a:r>
              <a:rPr lang="vi-VN" dirty="0">
                <a:latin typeface="+mj-lt"/>
              </a:rPr>
              <a:t>Mức 1: Khoảng </a:t>
            </a:r>
            <a:r>
              <a:rPr lang="en-US" dirty="0">
                <a:latin typeface="+mj-lt"/>
              </a:rPr>
              <a:t>4</a:t>
            </a:r>
            <a:r>
              <a:rPr lang="vi-VN" dirty="0">
                <a:latin typeface="+mj-lt"/>
              </a:rPr>
              <a:t>0%; Mức 2: Khoảng </a:t>
            </a:r>
            <a:r>
              <a:rPr lang="en-US" dirty="0">
                <a:latin typeface="+mj-lt"/>
              </a:rPr>
              <a:t>3</a:t>
            </a:r>
            <a:r>
              <a:rPr lang="vi-VN" dirty="0">
                <a:latin typeface="+mj-lt"/>
              </a:rPr>
              <a:t>0%; Mức</a:t>
            </a:r>
            <a:r>
              <a:rPr lang="en-US" dirty="0">
                <a:latin typeface="+mj-lt"/>
              </a:rPr>
              <a:t> 3: </a:t>
            </a:r>
            <a:r>
              <a:rPr lang="en-US" dirty="0" err="1">
                <a:latin typeface="+mj-lt"/>
              </a:rPr>
              <a:t>khoảng</a:t>
            </a:r>
            <a:r>
              <a:rPr lang="en-US" dirty="0">
                <a:latin typeface="+mj-lt"/>
              </a:rPr>
              <a:t> 20%; </a:t>
            </a:r>
            <a:r>
              <a:rPr lang="en-US" dirty="0" err="1">
                <a:latin typeface="+mj-lt"/>
              </a:rPr>
              <a:t>Mức</a:t>
            </a:r>
            <a:r>
              <a:rPr lang="en-US" dirty="0">
                <a:latin typeface="+mj-lt"/>
              </a:rPr>
              <a:t> 4: </a:t>
            </a:r>
            <a:r>
              <a:rPr lang="vi-VN" dirty="0">
                <a:latin typeface="+mj-lt"/>
              </a:rPr>
              <a:t> Khoảng </a:t>
            </a:r>
            <a:r>
              <a:rPr lang="en-US" dirty="0">
                <a:latin typeface="+mj-lt"/>
              </a:rPr>
              <a:t>10</a:t>
            </a:r>
            <a:r>
              <a:rPr lang="vi-VN" dirty="0" smtClean="0">
                <a:latin typeface="+mj-lt"/>
              </a:rPr>
              <a:t>%.</a:t>
            </a:r>
            <a:endParaRPr lang="en-US" dirty="0" smtClean="0">
              <a:latin typeface="+mj-lt"/>
            </a:endParaRPr>
          </a:p>
          <a:p>
            <a:pPr marL="0" indent="0">
              <a:spcBef>
                <a:spcPts val="600"/>
              </a:spcBef>
              <a:spcAft>
                <a:spcPts val="600"/>
              </a:spcAft>
              <a:buNone/>
            </a:pPr>
            <a:r>
              <a:rPr lang="en-US" sz="1900" i="1" dirty="0" smtClean="0">
                <a:latin typeface="+mj-lt"/>
              </a:rPr>
              <a:t>(Ở </a:t>
            </a:r>
            <a:r>
              <a:rPr lang="en-US" sz="1900" i="1" dirty="0">
                <a:latin typeface="+mj-lt"/>
              </a:rPr>
              <a:t>mức 4 chỉ nên sử dụng 1 câu - hoặc nội </a:t>
            </a:r>
            <a:r>
              <a:rPr lang="en-US" sz="1900" i="1" dirty="0" smtClean="0">
                <a:latin typeface="+mj-lt"/>
              </a:rPr>
              <a:t>dung Lịch </a:t>
            </a:r>
            <a:r>
              <a:rPr lang="en-US" sz="1900" i="1" dirty="0">
                <a:latin typeface="+mj-lt"/>
              </a:rPr>
              <a:t>sử </a:t>
            </a:r>
            <a:r>
              <a:rPr lang="en-US" sz="1900" i="1" dirty="0" smtClean="0">
                <a:latin typeface="+mj-lt"/>
              </a:rPr>
              <a:t> hoặc </a:t>
            </a:r>
            <a:r>
              <a:rPr lang="en-US" sz="1900" i="1" dirty="0">
                <a:latin typeface="+mj-lt"/>
              </a:rPr>
              <a:t>nội dung Địa lí hoặc kết hợp cả nội dung Lịch sử và Địa lí</a:t>
            </a:r>
            <a:r>
              <a:rPr lang="en-US" sz="1900" i="1" dirty="0" smtClean="0">
                <a:latin typeface="+mj-lt"/>
              </a:rPr>
              <a:t>.)</a:t>
            </a:r>
          </a:p>
          <a:p>
            <a:pPr marL="0" indent="0">
              <a:spcBef>
                <a:spcPts val="600"/>
              </a:spcBef>
              <a:spcAft>
                <a:spcPts val="600"/>
              </a:spcAft>
              <a:buNone/>
            </a:pPr>
            <a:r>
              <a:rPr lang="en-US" dirty="0" smtClean="0">
                <a:latin typeface="+mj-lt"/>
              </a:rPr>
              <a:t>- </a:t>
            </a:r>
            <a:r>
              <a:rPr lang="en-US" dirty="0" err="1" smtClean="0">
                <a:latin typeface="+mj-lt"/>
              </a:rPr>
              <a:t>Đối</a:t>
            </a:r>
            <a:r>
              <a:rPr lang="en-US" dirty="0" smtClean="0">
                <a:latin typeface="+mj-lt"/>
              </a:rPr>
              <a:t> </a:t>
            </a:r>
            <a:r>
              <a:rPr lang="en-US" dirty="0" err="1" smtClean="0">
                <a:latin typeface="+mj-lt"/>
              </a:rPr>
              <a:t>với</a:t>
            </a:r>
            <a:r>
              <a:rPr lang="en-US" dirty="0" smtClean="0">
                <a:latin typeface="+mj-lt"/>
              </a:rPr>
              <a:t> </a:t>
            </a:r>
            <a:r>
              <a:rPr lang="en-US" dirty="0" err="1" smtClean="0">
                <a:latin typeface="+mj-lt"/>
              </a:rPr>
              <a:t>dạng</a:t>
            </a:r>
            <a:r>
              <a:rPr lang="en-US" dirty="0" smtClean="0">
                <a:latin typeface="+mj-lt"/>
              </a:rPr>
              <a:t> </a:t>
            </a:r>
            <a:r>
              <a:rPr lang="en-US" dirty="0" err="1" smtClean="0">
                <a:latin typeface="+mj-lt"/>
              </a:rPr>
              <a:t>câu</a:t>
            </a:r>
            <a:r>
              <a:rPr lang="en-US" dirty="0" smtClean="0">
                <a:latin typeface="+mj-lt"/>
              </a:rPr>
              <a:t> </a:t>
            </a:r>
            <a:r>
              <a:rPr lang="en-US" dirty="0" err="1" smtClean="0">
                <a:latin typeface="+mj-lt"/>
              </a:rPr>
              <a:t>hỏi</a:t>
            </a:r>
            <a:r>
              <a:rPr lang="en-US" dirty="0" smtClean="0">
                <a:latin typeface="+mj-lt"/>
              </a:rPr>
              <a:t>/</a:t>
            </a:r>
            <a:r>
              <a:rPr lang="en-US" dirty="0" err="1" smtClean="0">
                <a:latin typeface="+mj-lt"/>
              </a:rPr>
              <a:t>bài</a:t>
            </a:r>
            <a:r>
              <a:rPr lang="en-US" dirty="0" smtClean="0">
                <a:latin typeface="+mj-lt"/>
              </a:rPr>
              <a:t> </a:t>
            </a:r>
            <a:r>
              <a:rPr lang="en-US" dirty="0" err="1" smtClean="0">
                <a:latin typeface="+mj-lt"/>
              </a:rPr>
              <a:t>tập</a:t>
            </a:r>
            <a:r>
              <a:rPr lang="en-US" dirty="0" smtClean="0">
                <a:latin typeface="+mj-lt"/>
              </a:rPr>
              <a:t>:</a:t>
            </a:r>
          </a:p>
          <a:p>
            <a:pPr marL="0" indent="0">
              <a:spcBef>
                <a:spcPts val="600"/>
              </a:spcBef>
              <a:spcAft>
                <a:spcPts val="600"/>
              </a:spcAft>
              <a:buNone/>
            </a:pPr>
            <a:r>
              <a:rPr lang="en-US" dirty="0" err="1" smtClean="0">
                <a:latin typeface="+mj-lt"/>
              </a:rPr>
              <a:t>Câu</a:t>
            </a:r>
            <a:r>
              <a:rPr lang="en-US" dirty="0" smtClean="0">
                <a:latin typeface="+mj-lt"/>
              </a:rPr>
              <a:t> </a:t>
            </a:r>
            <a:r>
              <a:rPr lang="en-US" dirty="0" err="1" smtClean="0">
                <a:latin typeface="+mj-lt"/>
              </a:rPr>
              <a:t>hỏi</a:t>
            </a:r>
            <a:r>
              <a:rPr lang="en-US" dirty="0" smtClean="0">
                <a:latin typeface="+mj-lt"/>
              </a:rPr>
              <a:t> TNKQ: 60%; </a:t>
            </a:r>
            <a:r>
              <a:rPr lang="en-US" dirty="0" err="1" smtClean="0">
                <a:latin typeface="+mj-lt"/>
              </a:rPr>
              <a:t>Câu</a:t>
            </a:r>
            <a:r>
              <a:rPr lang="en-US" dirty="0" smtClean="0">
                <a:latin typeface="+mj-lt"/>
              </a:rPr>
              <a:t> </a:t>
            </a:r>
            <a:r>
              <a:rPr lang="en-US" dirty="0" err="1" smtClean="0">
                <a:latin typeface="+mj-lt"/>
              </a:rPr>
              <a:t>hỏi</a:t>
            </a:r>
            <a:r>
              <a:rPr lang="en-US" dirty="0" smtClean="0">
                <a:latin typeface="+mj-lt"/>
              </a:rPr>
              <a:t> </a:t>
            </a:r>
            <a:r>
              <a:rPr lang="en-US" dirty="0" err="1" smtClean="0">
                <a:latin typeface="+mj-lt"/>
              </a:rPr>
              <a:t>tự</a:t>
            </a:r>
            <a:r>
              <a:rPr lang="en-US" dirty="0" smtClean="0">
                <a:latin typeface="+mj-lt"/>
              </a:rPr>
              <a:t> </a:t>
            </a:r>
            <a:r>
              <a:rPr lang="en-US" dirty="0" err="1" smtClean="0">
                <a:latin typeface="+mj-lt"/>
              </a:rPr>
              <a:t>luận</a:t>
            </a:r>
            <a:r>
              <a:rPr lang="en-US" dirty="0" smtClean="0">
                <a:latin typeface="+mj-lt"/>
              </a:rPr>
              <a:t>: 40%</a:t>
            </a:r>
            <a:endParaRPr lang="en-US" dirty="0">
              <a:latin typeface="+mj-lt"/>
            </a:endParaRPr>
          </a:p>
          <a:p>
            <a:pPr>
              <a:spcBef>
                <a:spcPts val="600"/>
              </a:spcBef>
              <a:spcAft>
                <a:spcPts val="600"/>
              </a:spcAft>
            </a:pPr>
            <a:endParaRPr lang="en-US" dirty="0">
              <a:latin typeface="+mj-lt"/>
            </a:endParaRPr>
          </a:p>
          <a:p>
            <a:pPr marL="0" indent="0">
              <a:buNone/>
            </a:pPr>
            <a:endParaRPr lang="en-US" b="1" dirty="0" smtClean="0">
              <a:latin typeface="+mj-lt"/>
            </a:endParaRPr>
          </a:p>
        </p:txBody>
      </p:sp>
    </p:spTree>
    <p:extLst>
      <p:ext uri="{BB962C8B-B14F-4D97-AF65-F5344CB8AC3E}">
        <p14:creationId xmlns="" xmlns:p14="http://schemas.microsoft.com/office/powerpoint/2010/main" val="319301859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686"/>
            <a:ext cx="8229600" cy="1143000"/>
          </a:xfrm>
        </p:spPr>
        <p:txBody>
          <a:bodyPr>
            <a:noAutofit/>
          </a:bodyPr>
          <a:lstStyle/>
          <a:p>
            <a:r>
              <a:rPr lang="vi-VN" sz="3600" dirty="0" smtClean="0"/>
              <a:t>Cách biên soạn đ</a:t>
            </a:r>
            <a:r>
              <a:rPr lang="en-US" sz="3600" dirty="0" smtClean="0"/>
              <a:t>ề</a:t>
            </a:r>
            <a:r>
              <a:rPr lang="vi-VN" sz="3600" dirty="0" smtClean="0"/>
              <a:t> kiểm tra định kì môn LS&amp;ĐL với các câu hỏi theo 4 mức</a:t>
            </a:r>
            <a:endParaRPr lang="en-US" sz="3600" dirty="0"/>
          </a:p>
        </p:txBody>
      </p:sp>
      <p:sp>
        <p:nvSpPr>
          <p:cNvPr id="3" name="Content Placeholder 2"/>
          <p:cNvSpPr>
            <a:spLocks noGrp="1"/>
          </p:cNvSpPr>
          <p:nvPr>
            <p:ph idx="1"/>
          </p:nvPr>
        </p:nvSpPr>
        <p:spPr>
          <a:xfrm>
            <a:off x="457200" y="1234432"/>
            <a:ext cx="8229600" cy="4525963"/>
          </a:xfrm>
        </p:spPr>
        <p:txBody>
          <a:bodyPr>
            <a:noAutofit/>
          </a:bodyPr>
          <a:lstStyle/>
          <a:p>
            <a:pPr marL="0" indent="0">
              <a:spcBef>
                <a:spcPts val="1200"/>
              </a:spcBef>
              <a:buNone/>
            </a:pPr>
            <a:r>
              <a:rPr lang="en-US" sz="2800" b="1" dirty="0" smtClean="0">
                <a:latin typeface="+mj-lt"/>
              </a:rPr>
              <a:t>Ma </a:t>
            </a:r>
            <a:r>
              <a:rPr lang="en-US" sz="2800" b="1" dirty="0" err="1" smtClean="0">
                <a:latin typeface="+mj-lt"/>
              </a:rPr>
              <a:t>trận</a:t>
            </a:r>
            <a:endParaRPr lang="en-US" sz="2800" b="1" dirty="0" smtClean="0">
              <a:latin typeface="+mj-lt"/>
            </a:endParaRPr>
          </a:p>
          <a:p>
            <a:pPr marL="0" indent="0">
              <a:buNone/>
            </a:pPr>
            <a:r>
              <a:rPr lang="nl-NL" sz="2800" dirty="0" smtClean="0">
                <a:latin typeface="+mj-lt"/>
              </a:rPr>
              <a:t>- Lập </a:t>
            </a:r>
            <a:r>
              <a:rPr lang="nl-NL" sz="2800" dirty="0">
                <a:latin typeface="+mj-lt"/>
              </a:rPr>
              <a:t>một bảng có hai chiều, một chiều là nội dung hay mạch kiến thức chính cần đánh giá, một chiều là các các mức: Mức 1, Mức 2, Mức 3, Mức 4</a:t>
            </a:r>
            <a:endParaRPr lang="en-US" sz="2800" dirty="0">
              <a:latin typeface="+mj-lt"/>
            </a:endParaRPr>
          </a:p>
          <a:p>
            <a:pPr marL="0" indent="0">
              <a:buNone/>
            </a:pPr>
            <a:r>
              <a:rPr lang="nl-NL" sz="2800" dirty="0" smtClean="0">
                <a:latin typeface="+mj-lt"/>
              </a:rPr>
              <a:t>- Trong </a:t>
            </a:r>
            <a:r>
              <a:rPr lang="nl-NL" sz="2800" dirty="0">
                <a:latin typeface="+mj-lt"/>
              </a:rPr>
              <a:t>mỗi ô là chuẩn kiến thức kĩ năng chương trình cần đánh giá, tỉ lệ % số điểm, số lượng câu hỏi và tổng số điểm (TSĐ) của các câu hỏi. </a:t>
            </a:r>
            <a:endParaRPr lang="en-US" sz="2800" dirty="0">
              <a:latin typeface="+mj-lt"/>
            </a:endParaRPr>
          </a:p>
          <a:p>
            <a:pPr marL="0" indent="0">
              <a:buNone/>
            </a:pPr>
            <a:r>
              <a:rPr lang="nl-NL" sz="2800" dirty="0" smtClean="0">
                <a:latin typeface="+mj-lt"/>
              </a:rPr>
              <a:t>- Số </a:t>
            </a:r>
            <a:r>
              <a:rPr lang="nl-NL" sz="2800" dirty="0">
                <a:latin typeface="+mj-lt"/>
              </a:rPr>
              <a:t>lượng câu hỏi của từng ô phụ thuộc vào mức độ quan trọng của mỗi chuẩn cần đánh giá, lượng thời gian làm bài kiểm tra và trọng số điểm quy định cho từng mạch kiến thức, từng </a:t>
            </a:r>
            <a:r>
              <a:rPr lang="nl-NL" sz="2800" dirty="0" smtClean="0">
                <a:latin typeface="+mj-lt"/>
              </a:rPr>
              <a:t>mức. </a:t>
            </a:r>
            <a:endParaRPr lang="en-US" sz="2800" dirty="0">
              <a:latin typeface="+mj-lt"/>
            </a:endParaRPr>
          </a:p>
          <a:p>
            <a:pPr marL="0" indent="0">
              <a:buNone/>
            </a:pPr>
            <a:endParaRPr lang="en-US" sz="2800" b="1" dirty="0" smtClean="0">
              <a:latin typeface="+mj-lt"/>
            </a:endParaRPr>
          </a:p>
        </p:txBody>
      </p:sp>
    </p:spTree>
    <p:extLst>
      <p:ext uri="{BB962C8B-B14F-4D97-AF65-F5344CB8AC3E}">
        <p14:creationId xmlns="" xmlns:p14="http://schemas.microsoft.com/office/powerpoint/2010/main" val="356207368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7686"/>
            <a:ext cx="8229600" cy="1143000"/>
          </a:xfrm>
        </p:spPr>
        <p:txBody>
          <a:bodyPr>
            <a:normAutofit/>
          </a:bodyPr>
          <a:lstStyle/>
          <a:p>
            <a:pPr algn="ctr"/>
            <a:r>
              <a:rPr lang="vi-VN" sz="2800" b="1" dirty="0" smtClean="0"/>
              <a:t>Cách biên soạn để kiểm tra định kì </a:t>
            </a:r>
            <a:r>
              <a:rPr lang="en-US" sz="2800" b="1" dirty="0" smtClean="0"/>
              <a:t/>
            </a:r>
            <a:br>
              <a:rPr lang="en-US" sz="2800" b="1" dirty="0" smtClean="0"/>
            </a:br>
            <a:r>
              <a:rPr lang="vi-VN" sz="2800" b="1" dirty="0" smtClean="0"/>
              <a:t>với các câu hỏi theo 4 mức</a:t>
            </a:r>
            <a:r>
              <a:rPr lang="en-US" sz="2800" b="1" dirty="0" smtClean="0"/>
              <a:t>:</a:t>
            </a:r>
            <a:endParaRPr lang="en-US" sz="2800" b="1" dirty="0"/>
          </a:p>
        </p:txBody>
      </p:sp>
      <p:sp>
        <p:nvSpPr>
          <p:cNvPr id="3" name="Content Placeholder 2"/>
          <p:cNvSpPr>
            <a:spLocks noGrp="1"/>
          </p:cNvSpPr>
          <p:nvPr>
            <p:ph idx="1"/>
          </p:nvPr>
        </p:nvSpPr>
        <p:spPr>
          <a:xfrm>
            <a:off x="457200" y="1262568"/>
            <a:ext cx="8229600" cy="4525963"/>
          </a:xfrm>
        </p:spPr>
        <p:txBody>
          <a:bodyPr>
            <a:noAutofit/>
          </a:bodyPr>
          <a:lstStyle/>
          <a:p>
            <a:pPr marL="0" indent="0">
              <a:buNone/>
            </a:pPr>
            <a:r>
              <a:rPr lang="en-US" sz="2000" b="1" dirty="0" err="1" smtClean="0">
                <a:latin typeface="Times New Roman" pitchFamily="18" charset="0"/>
                <a:cs typeface="Times New Roman" pitchFamily="18" charset="0"/>
              </a:rPr>
              <a:t>Quy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trình</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xây</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dựng</a:t>
            </a:r>
            <a:r>
              <a:rPr lang="en-US" sz="2000" b="1" dirty="0" smtClean="0">
                <a:latin typeface="Times New Roman" pitchFamily="18" charset="0"/>
                <a:cs typeface="Times New Roman" pitchFamily="18" charset="0"/>
              </a:rPr>
              <a:t> </a:t>
            </a:r>
            <a:r>
              <a:rPr lang="en-US" sz="2000" b="1" dirty="0" err="1" smtClean="0">
                <a:latin typeface="Times New Roman" pitchFamily="18" charset="0"/>
                <a:cs typeface="Times New Roman" pitchFamily="18" charset="0"/>
              </a:rPr>
              <a:t>đề</a:t>
            </a:r>
            <a:r>
              <a:rPr lang="en-US" sz="2000" b="1" dirty="0" smtClean="0">
                <a:latin typeface="Times New Roman" pitchFamily="18" charset="0"/>
                <a:cs typeface="Times New Roman" pitchFamily="18" charset="0"/>
              </a:rPr>
              <a:t>:</a:t>
            </a:r>
          </a:p>
          <a:p>
            <a:pPr marL="0" indent="0">
              <a:buNone/>
            </a:pP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Bước </a:t>
            </a:r>
            <a:r>
              <a:rPr lang="vi-VN" sz="2000" dirty="0">
                <a:latin typeface="Times New Roman" pitchFamily="18" charset="0"/>
                <a:cs typeface="Times New Roman" pitchFamily="18" charset="0"/>
              </a:rPr>
              <a:t>1: Xác định mục đích đánh giá (đánh giá kết quả học tập, năng lực, phẩm chất nào của học sinh? Vào thời điểm nào? Đối tượng học sinh nào?...)</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Bước </a:t>
            </a:r>
            <a:r>
              <a:rPr lang="vi-VN" sz="2000" dirty="0">
                <a:latin typeface="Times New Roman" pitchFamily="18" charset="0"/>
                <a:cs typeface="Times New Roman" pitchFamily="18" charset="0"/>
              </a:rPr>
              <a:t>2: Xây dựng nội dung đánh giá (dựa vào mục đích đánh giá, Chuẩn kiến thức, kỹ năng, nội dung trọng tâm cốt lõi…để xác định các chủ đề nội dung cần đánh giá)</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Bước </a:t>
            </a:r>
            <a:r>
              <a:rPr lang="vi-VN" sz="2000" dirty="0">
                <a:latin typeface="Times New Roman" pitchFamily="18" charset="0"/>
                <a:cs typeface="Times New Roman" pitchFamily="18" charset="0"/>
              </a:rPr>
              <a:t>3: Xây dựng các câu hỏi/bài tập (số lượng các câu hỏi, dạng câu hỏi, mức độ dựa trên các </a:t>
            </a:r>
            <a:r>
              <a:rPr lang="vi-VN" sz="2000" b="1" i="1" dirty="0">
                <a:latin typeface="Times New Roman" pitchFamily="18" charset="0"/>
                <a:cs typeface="Times New Roman" pitchFamily="18" charset="0"/>
              </a:rPr>
              <a:t>chủ đề nội dung cụ thể</a:t>
            </a:r>
            <a:r>
              <a:rPr lang="vi-VN" sz="2000" dirty="0">
                <a:latin typeface="Times New Roman" pitchFamily="18" charset="0"/>
                <a:cs typeface="Times New Roman" pitchFamily="18" charset="0"/>
              </a:rPr>
              <a:t> của bước 2)</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Bước </a:t>
            </a:r>
            <a:r>
              <a:rPr lang="vi-VN" sz="2000" dirty="0">
                <a:latin typeface="Times New Roman" pitchFamily="18" charset="0"/>
                <a:cs typeface="Times New Roman" pitchFamily="18" charset="0"/>
              </a:rPr>
              <a:t>4: Dự kiến các phương án đáp án các câu hỏi/bài tập ở bước 3 và thời gian làm bài.</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Bước </a:t>
            </a:r>
            <a:r>
              <a:rPr lang="vi-VN" sz="2000" dirty="0">
                <a:latin typeface="Times New Roman" pitchFamily="18" charset="0"/>
                <a:cs typeface="Times New Roman" pitchFamily="18" charset="0"/>
              </a:rPr>
              <a:t>5: Dự kiến điểm số cho các câu hỏi/bài tập (căn cứ vào số lượng câu hỏi/bài tập, các mức và mục đích đánh </a:t>
            </a:r>
            <a:r>
              <a:rPr lang="vi-VN" sz="2000" dirty="0" smtClean="0">
                <a:latin typeface="Times New Roman" pitchFamily="18" charset="0"/>
                <a:cs typeface="Times New Roman" pitchFamily="18" charset="0"/>
              </a:rPr>
              <a:t>giá</a:t>
            </a:r>
            <a:r>
              <a:rPr lang="en-US" sz="2000" dirty="0" smtClean="0">
                <a:latin typeface="Times New Roman" pitchFamily="18" charset="0"/>
                <a:cs typeface="Times New Roman" pitchFamily="18" charset="0"/>
              </a:rPr>
              <a:t>;</a:t>
            </a:r>
            <a:r>
              <a:rPr lang="vi-VN" sz="2000" dirty="0" smtClean="0">
                <a:latin typeface="Times New Roman" pitchFamily="18" charset="0"/>
                <a:cs typeface="Times New Roman" pitchFamily="18" charset="0"/>
              </a:rPr>
              <a:t> </a:t>
            </a:r>
            <a:r>
              <a:rPr lang="vi-VN" sz="2000" dirty="0">
                <a:latin typeface="Times New Roman" pitchFamily="18" charset="0"/>
                <a:cs typeface="Times New Roman" pitchFamily="18" charset="0"/>
              </a:rPr>
              <a:t>đồng thời phải dự kiến hình dung được các tình huống học sinh sẽ gặp phải trong khi làm bài kiểm tra để ước tính điểm số)</a:t>
            </a:r>
            <a:endParaRPr lang="en-US" sz="2000" dirty="0">
              <a:latin typeface="Times New Roman" pitchFamily="18" charset="0"/>
              <a:cs typeface="Times New Roman" pitchFamily="18" charset="0"/>
            </a:endParaRPr>
          </a:p>
          <a:p>
            <a:pPr marL="0" indent="0">
              <a:buNone/>
            </a:pPr>
            <a:r>
              <a:rPr lang="en-US" sz="2000" dirty="0" smtClean="0">
                <a:latin typeface="Times New Roman" pitchFamily="18" charset="0"/>
                <a:cs typeface="Times New Roman" pitchFamily="18" charset="0"/>
              </a:rPr>
              <a:t>- </a:t>
            </a:r>
            <a:r>
              <a:rPr lang="vi-VN" sz="2000" dirty="0" smtClean="0">
                <a:latin typeface="Times New Roman" pitchFamily="18" charset="0"/>
                <a:cs typeface="Times New Roman" pitchFamily="18" charset="0"/>
              </a:rPr>
              <a:t>Bước </a:t>
            </a:r>
            <a:r>
              <a:rPr lang="vi-VN" sz="2000" dirty="0">
                <a:latin typeface="Times New Roman" pitchFamily="18" charset="0"/>
                <a:cs typeface="Times New Roman" pitchFamily="18" charset="0"/>
              </a:rPr>
              <a:t>6: Điều chỉnh và hoàn thiện đề kiểm tra </a:t>
            </a:r>
            <a:endParaRPr lang="en-US" sz="2000" dirty="0">
              <a:latin typeface="Times New Roman" pitchFamily="18" charset="0"/>
              <a:cs typeface="Times New Roman" pitchFamily="18" charset="0"/>
            </a:endParaRPr>
          </a:p>
        </p:txBody>
      </p:sp>
    </p:spTree>
    <p:extLst>
      <p:ext uri="{BB962C8B-B14F-4D97-AF65-F5344CB8AC3E}">
        <p14:creationId xmlns="" xmlns:p14="http://schemas.microsoft.com/office/powerpoint/2010/main" val="22649916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09836"/>
            <a:ext cx="8229600" cy="573648"/>
          </a:xfrm>
        </p:spPr>
        <p:txBody>
          <a:bodyPr>
            <a:normAutofit/>
          </a:bodyPr>
          <a:lstStyle/>
          <a:p>
            <a:pPr algn="ctr"/>
            <a:r>
              <a:rPr lang="en-US" sz="2800" dirty="0" err="1" smtClean="0">
                <a:solidFill>
                  <a:srgbClr val="FF0000"/>
                </a:solidFill>
                <a:latin typeface="Times New Roman" pitchFamily="18" charset="0"/>
                <a:cs typeface="Times New Roman" pitchFamily="18" charset="0"/>
              </a:rPr>
              <a:t>Tham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khảo</a:t>
            </a:r>
            <a:r>
              <a:rPr lang="en-US" sz="2800" dirty="0" smtClean="0">
                <a:solidFill>
                  <a:srgbClr val="FF0000"/>
                </a:solidFill>
                <a:latin typeface="Times New Roman" pitchFamily="18" charset="0"/>
                <a:cs typeface="Times New Roman" pitchFamily="18" charset="0"/>
              </a:rPr>
              <a:t>: Ma </a:t>
            </a:r>
            <a:r>
              <a:rPr lang="en-US" sz="2800" dirty="0" err="1" smtClean="0">
                <a:solidFill>
                  <a:srgbClr val="FF0000"/>
                </a:solidFill>
                <a:latin typeface="Times New Roman" pitchFamily="18" charset="0"/>
                <a:cs typeface="Times New Roman" pitchFamily="18" charset="0"/>
              </a:rPr>
              <a:t>trận</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đề</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kiểm</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tra</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cuối</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học</a:t>
            </a:r>
            <a:r>
              <a:rPr lang="en-US" sz="2800" dirty="0" smtClean="0">
                <a:solidFill>
                  <a:srgbClr val="FF0000"/>
                </a:solidFill>
                <a:latin typeface="Times New Roman" pitchFamily="18" charset="0"/>
                <a:cs typeface="Times New Roman" pitchFamily="18" charset="0"/>
              </a:rPr>
              <a:t> </a:t>
            </a:r>
            <a:r>
              <a:rPr lang="en-US" sz="2800" dirty="0" err="1" smtClean="0">
                <a:solidFill>
                  <a:srgbClr val="FF0000"/>
                </a:solidFill>
                <a:latin typeface="Times New Roman" pitchFamily="18" charset="0"/>
                <a:cs typeface="Times New Roman" pitchFamily="18" charset="0"/>
              </a:rPr>
              <a:t>kì</a:t>
            </a:r>
            <a:r>
              <a:rPr lang="en-US" sz="2800" dirty="0" smtClean="0">
                <a:solidFill>
                  <a:srgbClr val="FF0000"/>
                </a:solidFill>
                <a:latin typeface="Times New Roman" pitchFamily="18" charset="0"/>
                <a:cs typeface="Times New Roman" pitchFamily="18" charset="0"/>
              </a:rPr>
              <a:t> I, </a:t>
            </a:r>
            <a:r>
              <a:rPr lang="en-US" sz="2800" dirty="0" err="1" smtClean="0">
                <a:solidFill>
                  <a:srgbClr val="FF0000"/>
                </a:solidFill>
                <a:latin typeface="Times New Roman" pitchFamily="18" charset="0"/>
                <a:cs typeface="Times New Roman" pitchFamily="18" charset="0"/>
              </a:rPr>
              <a:t>lớp</a:t>
            </a:r>
            <a:r>
              <a:rPr lang="en-US" sz="2800" dirty="0" smtClean="0">
                <a:solidFill>
                  <a:srgbClr val="FF0000"/>
                </a:solidFill>
                <a:latin typeface="Times New Roman" pitchFamily="18" charset="0"/>
                <a:cs typeface="Times New Roman" pitchFamily="18" charset="0"/>
              </a:rPr>
              <a:t> 4</a:t>
            </a:r>
            <a:endParaRPr lang="en-US" sz="2800" dirty="0">
              <a:solidFill>
                <a:srgbClr val="FF0000"/>
              </a:solidFill>
              <a:latin typeface="Times New Roman" pitchFamily="18" charset="0"/>
              <a:cs typeface="Times New Roman" pitchFamily="18" charset="0"/>
            </a:endParaRPr>
          </a:p>
        </p:txBody>
      </p:sp>
      <p:pic>
        <p:nvPicPr>
          <p:cNvPr id="4" name="Content Placeholder 3" descr="Screen Shot 2016-12-27 at 17.08.24.png"/>
          <p:cNvPicPr>
            <a:picLocks noGrp="1" noChangeAspect="1"/>
          </p:cNvPicPr>
          <p:nvPr>
            <p:ph idx="1"/>
          </p:nvPr>
        </p:nvPicPr>
        <p:blipFill>
          <a:blip r:embed="rId2">
            <a:extLst>
              <a:ext uri="{28A0092B-C50C-407E-A947-70E740481C1C}">
                <a14:useLocalDpi xmlns="" xmlns:a14="http://schemas.microsoft.com/office/drawing/2010/main" val="0"/>
              </a:ext>
            </a:extLst>
          </a:blip>
          <a:srcRect l="-37895" r="-37895"/>
          <a:stretch>
            <a:fillRect/>
          </a:stretch>
        </p:blipFill>
        <p:spPr>
          <a:xfrm>
            <a:off x="179095" y="783485"/>
            <a:ext cx="8661665" cy="5923924"/>
          </a:xfrm>
        </p:spPr>
      </p:pic>
    </p:spTree>
    <p:extLst>
      <p:ext uri="{BB962C8B-B14F-4D97-AF65-F5344CB8AC3E}">
        <p14:creationId xmlns="" xmlns:p14="http://schemas.microsoft.com/office/powerpoint/2010/main" val="119903384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2548"/>
            <a:ext cx="8229600" cy="990600"/>
          </a:xfrm>
        </p:spPr>
        <p:txBody>
          <a:bodyPr>
            <a:normAutofit/>
          </a:bodyPr>
          <a:lstStyle/>
          <a:p>
            <a:pPr algn="ctr"/>
            <a:r>
              <a:rPr lang="en-US" sz="2400" dirty="0" err="1" smtClean="0">
                <a:solidFill>
                  <a:srgbClr val="FF0000"/>
                </a:solidFill>
                <a:latin typeface="Times New Roman" pitchFamily="18" charset="0"/>
                <a:cs typeface="Times New Roman" pitchFamily="18" charset="0"/>
              </a:rPr>
              <a:t>Tham</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khảo</a:t>
            </a:r>
            <a:r>
              <a:rPr lang="en-US" sz="2400" dirty="0" smtClean="0">
                <a:solidFill>
                  <a:srgbClr val="FF0000"/>
                </a:solidFill>
                <a:latin typeface="Times New Roman" pitchFamily="18" charset="0"/>
                <a:cs typeface="Times New Roman" pitchFamily="18" charset="0"/>
              </a:rPr>
              <a:t>: Ma </a:t>
            </a:r>
            <a:r>
              <a:rPr lang="en-US" sz="2400" dirty="0" err="1" smtClean="0">
                <a:solidFill>
                  <a:srgbClr val="FF0000"/>
                </a:solidFill>
                <a:latin typeface="Times New Roman" pitchFamily="18" charset="0"/>
                <a:cs typeface="Times New Roman" pitchFamily="18" charset="0"/>
              </a:rPr>
              <a:t>trận</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đề</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kiểm</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tra</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cuối</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năm</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học</a:t>
            </a:r>
            <a:r>
              <a:rPr lang="en-US" sz="2400" dirty="0" smtClean="0">
                <a:solidFill>
                  <a:srgbClr val="FF0000"/>
                </a:solidFill>
                <a:latin typeface="Times New Roman" pitchFamily="18" charset="0"/>
                <a:cs typeface="Times New Roman" pitchFamily="18" charset="0"/>
              </a:rPr>
              <a:t>, </a:t>
            </a:r>
            <a:r>
              <a:rPr lang="en-US" sz="2400" dirty="0" err="1" smtClean="0">
                <a:solidFill>
                  <a:srgbClr val="FF0000"/>
                </a:solidFill>
                <a:latin typeface="Times New Roman" pitchFamily="18" charset="0"/>
                <a:cs typeface="Times New Roman" pitchFamily="18" charset="0"/>
              </a:rPr>
              <a:t>lớp</a:t>
            </a:r>
            <a:r>
              <a:rPr lang="en-US" sz="2400" dirty="0" smtClean="0">
                <a:solidFill>
                  <a:srgbClr val="FF0000"/>
                </a:solidFill>
                <a:latin typeface="Times New Roman" pitchFamily="18" charset="0"/>
                <a:cs typeface="Times New Roman" pitchFamily="18" charset="0"/>
              </a:rPr>
              <a:t> 5</a:t>
            </a:r>
            <a:endParaRPr lang="en-US" sz="2400" dirty="0">
              <a:solidFill>
                <a:srgbClr val="FF0000"/>
              </a:solidFill>
              <a:latin typeface="Times New Roman" pitchFamily="18" charset="0"/>
              <a:cs typeface="Times New Roman" pitchFamily="18" charset="0"/>
            </a:endParaRPr>
          </a:p>
        </p:txBody>
      </p:sp>
      <p:pic>
        <p:nvPicPr>
          <p:cNvPr id="4" name="Content Placeholder 3" descr="Screen Shot 2016-12-27 at 17.08.40.png"/>
          <p:cNvPicPr>
            <a:picLocks noGrp="1" noChangeAspect="1"/>
          </p:cNvPicPr>
          <p:nvPr>
            <p:ph idx="1"/>
          </p:nvPr>
        </p:nvPicPr>
        <p:blipFill>
          <a:blip r:embed="rId2">
            <a:extLst>
              <a:ext uri="{28A0092B-C50C-407E-A947-70E740481C1C}">
                <a14:useLocalDpi xmlns="" xmlns:a14="http://schemas.microsoft.com/office/drawing/2010/main" val="0"/>
              </a:ext>
            </a:extLst>
          </a:blip>
          <a:srcRect l="-28039" r="-28039"/>
          <a:stretch>
            <a:fillRect/>
          </a:stretch>
        </p:blipFill>
        <p:spPr>
          <a:xfrm>
            <a:off x="162813" y="900333"/>
            <a:ext cx="8661665" cy="5839636"/>
          </a:xfrm>
        </p:spPr>
      </p:pic>
    </p:spTree>
    <p:extLst>
      <p:ext uri="{BB962C8B-B14F-4D97-AF65-F5344CB8AC3E}">
        <p14:creationId xmlns="" xmlns:p14="http://schemas.microsoft.com/office/powerpoint/2010/main" val="230781903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19528"/>
            <a:ext cx="8229600" cy="990600"/>
          </a:xfrm>
        </p:spPr>
        <p:txBody>
          <a:bodyPr>
            <a:noAutofit/>
          </a:bodyPr>
          <a:lstStyle/>
          <a:p>
            <a:r>
              <a:rPr lang="vi-VN" sz="3600" b="1" i="1" dirty="0"/>
              <a:t>Xác định các mức độ nhận thức (tư duy) dựa trên các cơ sở sau:</a:t>
            </a:r>
            <a:br>
              <a:rPr lang="vi-VN" sz="3600" b="1" i="1" dirty="0"/>
            </a:br>
            <a:endParaRPr lang="en-US" sz="3600" b="1" i="1" dirty="0"/>
          </a:p>
        </p:txBody>
      </p:sp>
      <p:sp>
        <p:nvSpPr>
          <p:cNvPr id="3" name="Content Placeholder 2"/>
          <p:cNvSpPr>
            <a:spLocks noGrp="1"/>
          </p:cNvSpPr>
          <p:nvPr>
            <p:ph idx="1"/>
          </p:nvPr>
        </p:nvSpPr>
        <p:spPr/>
        <p:txBody>
          <a:bodyPr>
            <a:noAutofit/>
          </a:bodyPr>
          <a:lstStyle/>
          <a:p>
            <a:pPr marL="0" indent="0">
              <a:buNone/>
            </a:pPr>
            <a:r>
              <a:rPr lang="vi-VN" sz="2400" dirty="0" smtClean="0"/>
              <a:t>* </a:t>
            </a:r>
            <a:r>
              <a:rPr lang="vi-VN" sz="2400" dirty="0"/>
              <a:t>Căn cứ vào chuẩn kiến thức, kĩ năng của chương trình tiểu học:</a:t>
            </a:r>
          </a:p>
          <a:p>
            <a:pPr>
              <a:buFontTx/>
              <a:buChar char="-"/>
            </a:pPr>
            <a:r>
              <a:rPr lang="vi-VN" sz="2400" dirty="0" smtClean="0"/>
              <a:t>Kiến</a:t>
            </a:r>
            <a:r>
              <a:rPr lang="en-US" sz="2400" dirty="0" smtClean="0"/>
              <a:t> </a:t>
            </a:r>
            <a:r>
              <a:rPr lang="vi-VN" sz="2400" dirty="0" smtClean="0"/>
              <a:t>thức </a:t>
            </a:r>
            <a:r>
              <a:rPr lang="vi-VN" sz="2400" dirty="0"/>
              <a:t>nào trong chuẩn ghi là </a:t>
            </a:r>
            <a:r>
              <a:rPr lang="en-US" sz="2400" dirty="0" smtClean="0"/>
              <a:t>“</a:t>
            </a:r>
            <a:r>
              <a:rPr lang="vi-VN" sz="2400" dirty="0" smtClean="0"/>
              <a:t>biết được</a:t>
            </a:r>
            <a:r>
              <a:rPr lang="en-US" sz="2400" smtClean="0"/>
              <a:t>”</a:t>
            </a:r>
            <a:r>
              <a:rPr lang="vi-VN" sz="2400" smtClean="0"/>
              <a:t> </a:t>
            </a:r>
            <a:r>
              <a:rPr lang="vi-VN" sz="2400" dirty="0"/>
              <a:t>thì xác định ở mức độ </a:t>
            </a:r>
            <a:r>
              <a:rPr lang="vi-VN" sz="2400" b="1" i="1" dirty="0"/>
              <a:t>“nhận biết</a:t>
            </a:r>
            <a:r>
              <a:rPr lang="vi-VN" sz="2400" b="1" i="1" dirty="0" smtClean="0"/>
              <a:t>”.</a:t>
            </a:r>
            <a:endParaRPr lang="en-US" sz="2400" b="1" i="1" dirty="0" smtClean="0"/>
          </a:p>
          <a:p>
            <a:pPr>
              <a:buFontTx/>
              <a:buChar char="-"/>
            </a:pPr>
            <a:r>
              <a:rPr lang="en-US" sz="2400" dirty="0" err="1" smtClean="0"/>
              <a:t>Kiến</a:t>
            </a:r>
            <a:r>
              <a:rPr lang="en-US" sz="2400" dirty="0" smtClean="0"/>
              <a:t> </a:t>
            </a:r>
            <a:r>
              <a:rPr lang="en-US" sz="2400" dirty="0" err="1"/>
              <a:t>thức</a:t>
            </a:r>
            <a:r>
              <a:rPr lang="en-US" sz="2400" dirty="0"/>
              <a:t> </a:t>
            </a:r>
            <a:r>
              <a:rPr lang="en-US" sz="2400" dirty="0" err="1"/>
              <a:t>nào</a:t>
            </a:r>
            <a:r>
              <a:rPr lang="en-US" sz="2400" dirty="0"/>
              <a:t> </a:t>
            </a:r>
            <a:r>
              <a:rPr lang="en-US" sz="2400" dirty="0" err="1"/>
              <a:t>trong</a:t>
            </a:r>
            <a:r>
              <a:rPr lang="en-US" sz="2400" dirty="0"/>
              <a:t> </a:t>
            </a:r>
            <a:r>
              <a:rPr lang="en-US" sz="2400" dirty="0" err="1"/>
              <a:t>chuẩn</a:t>
            </a:r>
            <a:r>
              <a:rPr lang="en-US" sz="2400" dirty="0"/>
              <a:t> </a:t>
            </a:r>
            <a:r>
              <a:rPr lang="en-US" sz="2400" dirty="0" err="1"/>
              <a:t>ghi</a:t>
            </a:r>
            <a:r>
              <a:rPr lang="en-US" sz="2400" dirty="0"/>
              <a:t> </a:t>
            </a:r>
            <a:r>
              <a:rPr lang="en-US" sz="2400" dirty="0" err="1"/>
              <a:t>là</a:t>
            </a:r>
            <a:r>
              <a:rPr lang="en-US" sz="2400" dirty="0"/>
              <a:t> “</a:t>
            </a:r>
            <a:r>
              <a:rPr lang="en-US" sz="2400" dirty="0" err="1"/>
              <a:t>hiểu</a:t>
            </a:r>
            <a:r>
              <a:rPr lang="en-US" sz="2400" dirty="0"/>
              <a:t> </a:t>
            </a:r>
            <a:r>
              <a:rPr lang="en-US" sz="2400" dirty="0" err="1"/>
              <a:t>được</a:t>
            </a:r>
            <a:r>
              <a:rPr lang="en-US" sz="2400" dirty="0"/>
              <a:t>” </a:t>
            </a:r>
            <a:r>
              <a:rPr lang="en-US" sz="2400" dirty="0" err="1"/>
              <a:t>nhưng</a:t>
            </a:r>
            <a:r>
              <a:rPr lang="en-US" sz="2400" dirty="0"/>
              <a:t> </a:t>
            </a:r>
            <a:r>
              <a:rPr lang="en-US" sz="2400" dirty="0" err="1"/>
              <a:t>chỉ</a:t>
            </a:r>
            <a:r>
              <a:rPr lang="en-US" sz="2400" dirty="0"/>
              <a:t> </a:t>
            </a:r>
            <a:r>
              <a:rPr lang="en-US" sz="2400" dirty="0" err="1"/>
              <a:t>yêu</a:t>
            </a:r>
            <a:r>
              <a:rPr lang="en-US" sz="2400" dirty="0"/>
              <a:t> </a:t>
            </a:r>
            <a:r>
              <a:rPr lang="en-US" sz="2400" dirty="0" err="1"/>
              <a:t>cầu</a:t>
            </a:r>
            <a:r>
              <a:rPr lang="en-US" sz="2400" dirty="0"/>
              <a:t> </a:t>
            </a:r>
            <a:r>
              <a:rPr lang="en-US" sz="2400" dirty="0" err="1"/>
              <a:t>nêu</a:t>
            </a:r>
            <a:r>
              <a:rPr lang="en-US" sz="2400" dirty="0"/>
              <a:t>, </a:t>
            </a:r>
            <a:r>
              <a:rPr lang="en-US" sz="2400" dirty="0" err="1"/>
              <a:t>kể</a:t>
            </a:r>
            <a:r>
              <a:rPr lang="en-US" sz="2400" dirty="0"/>
              <a:t> </a:t>
            </a:r>
            <a:r>
              <a:rPr lang="en-US" sz="2400" dirty="0" err="1"/>
              <a:t>lại</a:t>
            </a:r>
            <a:r>
              <a:rPr lang="en-US" sz="2400" dirty="0"/>
              <a:t>, </a:t>
            </a:r>
            <a:r>
              <a:rPr lang="en-US" sz="2400" dirty="0" err="1"/>
              <a:t>nói</a:t>
            </a:r>
            <a:r>
              <a:rPr lang="en-US" sz="2400" dirty="0"/>
              <a:t> </a:t>
            </a:r>
            <a:r>
              <a:rPr lang="en-US" sz="2400" dirty="0" err="1"/>
              <a:t>ra</a:t>
            </a:r>
            <a:r>
              <a:rPr lang="en-US" sz="2400" dirty="0"/>
              <a:t> … ở </a:t>
            </a:r>
            <a:r>
              <a:rPr lang="en-US" sz="2400" dirty="0" err="1"/>
              <a:t>mức</a:t>
            </a:r>
            <a:r>
              <a:rPr lang="en-US" sz="2400" dirty="0"/>
              <a:t> </a:t>
            </a:r>
            <a:r>
              <a:rPr lang="en-US" sz="2400" dirty="0" err="1"/>
              <a:t>độ</a:t>
            </a:r>
            <a:r>
              <a:rPr lang="en-US" sz="2400" dirty="0"/>
              <a:t> </a:t>
            </a:r>
            <a:r>
              <a:rPr lang="en-US" sz="2400" dirty="0" err="1"/>
              <a:t>nhớ</a:t>
            </a:r>
            <a:r>
              <a:rPr lang="en-US" sz="2400" dirty="0"/>
              <a:t>, </a:t>
            </a:r>
            <a:r>
              <a:rPr lang="en-US" sz="2400" dirty="0" err="1"/>
              <a:t>thuộc</a:t>
            </a:r>
            <a:r>
              <a:rPr lang="en-US" sz="2400" dirty="0"/>
              <a:t> </a:t>
            </a:r>
            <a:r>
              <a:rPr lang="en-US" sz="2400" dirty="0" err="1"/>
              <a:t>các</a:t>
            </a:r>
            <a:r>
              <a:rPr lang="en-US" sz="2400" dirty="0"/>
              <a:t> </a:t>
            </a:r>
            <a:r>
              <a:rPr lang="en-US" sz="2400" dirty="0" err="1"/>
              <a:t>kiến</a:t>
            </a:r>
            <a:r>
              <a:rPr lang="en-US" sz="2400" dirty="0"/>
              <a:t> </a:t>
            </a:r>
            <a:r>
              <a:rPr lang="en-US" sz="2400" dirty="0" err="1"/>
              <a:t>thức</a:t>
            </a:r>
            <a:r>
              <a:rPr lang="en-US" sz="2400" dirty="0"/>
              <a:t> </a:t>
            </a:r>
            <a:r>
              <a:rPr lang="en-US" sz="2400" dirty="0" err="1"/>
              <a:t>trong</a:t>
            </a:r>
            <a:r>
              <a:rPr lang="en-US" sz="2400" dirty="0"/>
              <a:t> </a:t>
            </a:r>
            <a:r>
              <a:rPr lang="en-US" sz="2400" dirty="0" err="1"/>
              <a:t>sách</a:t>
            </a:r>
            <a:r>
              <a:rPr lang="en-US" sz="2400" dirty="0"/>
              <a:t> </a:t>
            </a:r>
            <a:r>
              <a:rPr lang="en-US" sz="2400" dirty="0" err="1"/>
              <a:t>giáo</a:t>
            </a:r>
            <a:r>
              <a:rPr lang="en-US" sz="2400" dirty="0"/>
              <a:t> </a:t>
            </a:r>
            <a:r>
              <a:rPr lang="en-US" sz="2400" dirty="0" err="1"/>
              <a:t>khoa</a:t>
            </a:r>
            <a:r>
              <a:rPr lang="en-US" sz="2400" dirty="0"/>
              <a:t> </a:t>
            </a:r>
            <a:r>
              <a:rPr lang="en-US" sz="2400" dirty="0" err="1"/>
              <a:t>thì</a:t>
            </a:r>
            <a:r>
              <a:rPr lang="en-US" sz="2400" dirty="0"/>
              <a:t> </a:t>
            </a:r>
            <a:r>
              <a:rPr lang="en-US" sz="2400" dirty="0" err="1"/>
              <a:t>vẫn</a:t>
            </a:r>
            <a:r>
              <a:rPr lang="en-US" sz="2400" dirty="0"/>
              <a:t> </a:t>
            </a:r>
            <a:r>
              <a:rPr lang="en-US" sz="2400" dirty="0" err="1"/>
              <a:t>xác</a:t>
            </a:r>
            <a:r>
              <a:rPr lang="en-US" sz="2400" dirty="0"/>
              <a:t> </a:t>
            </a:r>
            <a:r>
              <a:rPr lang="en-US" sz="2400" dirty="0" err="1"/>
              <a:t>định</a:t>
            </a:r>
            <a:r>
              <a:rPr lang="en-US" sz="2400" dirty="0"/>
              <a:t> ở </a:t>
            </a:r>
            <a:r>
              <a:rPr lang="en-US" sz="2400" dirty="0" err="1"/>
              <a:t>mức</a:t>
            </a:r>
            <a:r>
              <a:rPr lang="en-US" sz="2400" dirty="0"/>
              <a:t> </a:t>
            </a:r>
            <a:r>
              <a:rPr lang="en-US" sz="2400" dirty="0" err="1"/>
              <a:t>độ</a:t>
            </a:r>
            <a:r>
              <a:rPr lang="en-US" sz="2400" dirty="0"/>
              <a:t> </a:t>
            </a:r>
            <a:r>
              <a:rPr lang="en-US" sz="2400" b="1" i="1" dirty="0"/>
              <a:t>“</a:t>
            </a:r>
            <a:r>
              <a:rPr lang="en-US" sz="2400" b="1" i="1" dirty="0" err="1"/>
              <a:t>nhận</a:t>
            </a:r>
            <a:r>
              <a:rPr lang="en-US" sz="2400" b="1" i="1" dirty="0"/>
              <a:t> </a:t>
            </a:r>
            <a:r>
              <a:rPr lang="en-US" sz="2400" b="1" i="1" dirty="0" err="1"/>
              <a:t>biết</a:t>
            </a:r>
            <a:r>
              <a:rPr lang="en-US" sz="2400" b="1" i="1" dirty="0"/>
              <a:t>”.</a:t>
            </a:r>
            <a:endParaRPr lang="en-US" sz="2400" dirty="0"/>
          </a:p>
          <a:p>
            <a:pPr marL="0" indent="0">
              <a:buNone/>
            </a:pPr>
            <a:endParaRPr lang="vi-VN" sz="2400" dirty="0"/>
          </a:p>
          <a:p>
            <a:pPr marL="0" indent="0">
              <a:buNone/>
            </a:pPr>
            <a:r>
              <a:rPr lang="vi-VN" sz="2400" dirty="0"/>
              <a:t>- Kiến thức nào trong chuẩn ghi là “hiểu được” và có yêu cầu giải thích, phân biệt, so sánh… dựa trên các kiến thức trong sách giáo khoa thì được xác định ở mức độ </a:t>
            </a:r>
            <a:r>
              <a:rPr lang="vi-VN" sz="2400" b="1" i="1" dirty="0"/>
              <a:t>“thông hiểu”.</a:t>
            </a:r>
            <a:r>
              <a:rPr lang="vi-VN" sz="2400" i="1" dirty="0"/>
              <a:t> </a:t>
            </a:r>
          </a:p>
          <a:p>
            <a:pPr marL="0" indent="0">
              <a:buNone/>
            </a:pPr>
            <a:endParaRPr lang="en-US" sz="2400" dirty="0"/>
          </a:p>
        </p:txBody>
      </p:sp>
    </p:spTree>
    <p:extLst>
      <p:ext uri="{BB962C8B-B14F-4D97-AF65-F5344CB8AC3E}">
        <p14:creationId xmlns="" xmlns:p14="http://schemas.microsoft.com/office/powerpoint/2010/main" val="346947652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8384" y="896800"/>
            <a:ext cx="8686800" cy="4525963"/>
          </a:xfrm>
        </p:spPr>
        <p:txBody>
          <a:bodyPr/>
          <a:lstStyle/>
          <a:p>
            <a:pPr marL="0" indent="0">
              <a:buNone/>
            </a:pPr>
            <a:r>
              <a:rPr lang="vi-VN" dirty="0"/>
              <a:t>- Kiến thức nào trong chuẩn ghi ở phần kĩ năng hoặc yêu cầu rút ra kết luận, bài học … thì có thể được xác định ở mức độ </a:t>
            </a:r>
            <a:r>
              <a:rPr lang="vi-VN" b="1" dirty="0"/>
              <a:t>“vận dụng</a:t>
            </a:r>
            <a:r>
              <a:rPr lang="vi-VN" dirty="0"/>
              <a:t>” </a:t>
            </a:r>
          </a:p>
          <a:p>
            <a:pPr marL="0" indent="0">
              <a:buNone/>
            </a:pPr>
            <a:r>
              <a:rPr lang="vi-VN" dirty="0"/>
              <a:t>- Những kiến thức, kĩ năng kết hợp giữa phần “biết được” và phần “kĩ năng” làm được … thì xác định là mức độ </a:t>
            </a:r>
            <a:r>
              <a:rPr lang="vi-VN" b="1" dirty="0"/>
              <a:t>“vận dụng”</a:t>
            </a:r>
            <a:r>
              <a:rPr lang="vi-VN" dirty="0"/>
              <a:t>.</a:t>
            </a:r>
          </a:p>
          <a:p>
            <a:pPr marL="0" indent="0">
              <a:buNone/>
            </a:pPr>
            <a:r>
              <a:rPr lang="vi-VN" dirty="0"/>
              <a:t>* Những kiến thức, kĩ năng kết hợp giữa phần ”hiểu được” và phần “kĩ năng” thiết kế, xây dựng … trong những hoàn cảnh mới thì được xác định ở mức độ </a:t>
            </a:r>
            <a:r>
              <a:rPr lang="vi-VN" b="1" dirty="0"/>
              <a:t>“vận dụng nâng cao”.</a:t>
            </a:r>
          </a:p>
          <a:p>
            <a:pPr marL="0" indent="0">
              <a:buNone/>
            </a:pPr>
            <a:endParaRPr lang="en-US" dirty="0"/>
          </a:p>
        </p:txBody>
      </p:sp>
    </p:spTree>
    <p:extLst>
      <p:ext uri="{BB962C8B-B14F-4D97-AF65-F5344CB8AC3E}">
        <p14:creationId xmlns="" xmlns:p14="http://schemas.microsoft.com/office/powerpoint/2010/main" val="73602771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7438</TotalTime>
  <Words>1070</Words>
  <Application>Microsoft Office PowerPoint</Application>
  <PresentationFormat>On-screen Show (4:3)</PresentationFormat>
  <Paragraphs>64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NÂNG CAO NĂNG LỰC  RA ĐỀ KIỂM TRA ĐỊNH KÌ    MÔN KHOA HỌC,  LỊCH SỬ VÀ ĐỊA LÍ </vt:lpstr>
      <vt:lpstr>Hướng dẫn xây dựng câu hỏi theo 4 mức độ:</vt:lpstr>
      <vt:lpstr>Cách biên soạn để kiểm tra định kì môn LS&amp;ĐL với các câu hỏi theo 4 mức</vt:lpstr>
      <vt:lpstr>Cách biên soạn đề kiểm tra định kì môn LS&amp;ĐL với các câu hỏi theo 4 mức</vt:lpstr>
      <vt:lpstr>Cách biên soạn để kiểm tra định kì  với các câu hỏi theo 4 mức:</vt:lpstr>
      <vt:lpstr>Tham khảo: Ma trận đề kiểm tra cuối học kì I, lớp 4</vt:lpstr>
      <vt:lpstr>Tham khảo: Ma trận đề kiểm tra cuối năm học, lớp 5</vt:lpstr>
      <vt:lpstr>Xác định các mức độ nhận thức (tư duy) dựa trên các cơ sở sau: </vt:lpstr>
      <vt:lpstr>Slide 9</vt:lpstr>
      <vt:lpstr>Slide 10</vt:lpstr>
      <vt:lpstr>Slide 11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KIỂM TRA ĐỊNH KÌ  MÔN LỊCH SỬ VÀ ĐỊA LÍ</dc:title>
  <dc:creator>mac</dc:creator>
  <cp:lastModifiedBy>Carcassonno</cp:lastModifiedBy>
  <cp:revision>33</cp:revision>
  <dcterms:created xsi:type="dcterms:W3CDTF">2016-12-27T09:57:04Z</dcterms:created>
  <dcterms:modified xsi:type="dcterms:W3CDTF">2017-03-07T07:37:39Z</dcterms:modified>
</cp:coreProperties>
</file>